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56" r:id="rId23"/>
    <p:sldId id="278" r:id="rId24"/>
    <p:sldId id="279" r:id="rId25"/>
  </p:sldIdLst>
  <p:sldSz cx="18288000" cy="10287000"/>
  <p:notesSz cx="6858000" cy="9144000"/>
  <p:embeddedFontLst>
    <p:embeddedFont>
      <p:font typeface="Canva Sans" panose="020B0503030501040103" pitchFamily="34" charset="0"/>
      <p:regular r:id="rId26"/>
    </p:embeddedFont>
    <p:embeddedFont>
      <p:font typeface="Canva Sans Bold" panose="020B0803030501040103" pitchFamily="34" charset="0"/>
      <p:regular r:id="rId27"/>
      <p:bold r:id="rId28"/>
    </p:embeddedFont>
    <p:embeddedFont>
      <p:font typeface="Inter Bold" panose="020B0802030000000004" pitchFamily="34" charset="0"/>
      <p:regular r:id="rId29"/>
      <p:bold r:id="rId30"/>
    </p:embeddedFont>
    <p:embeddedFont>
      <p:font typeface="Open Sans" panose="020B0606030504020204" pitchFamily="34" charset="0"/>
      <p:regular r:id="rId31"/>
      <p:bold r:id="rId32"/>
      <p:italic r:id="rId33"/>
    </p:embeddedFont>
    <p:embeddedFont>
      <p:font typeface="Open Sans Bold" pitchFamily="2"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48" autoAdjust="0"/>
  </p:normalViewPr>
  <p:slideViewPr>
    <p:cSldViewPr>
      <p:cViewPr varScale="1">
        <p:scale>
          <a:sx n="78" d="100"/>
          <a:sy n="78" d="100"/>
        </p:scale>
        <p:origin x="3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EDEDED"/>
            </a:solidFill>
          </p:spPr>
          <p:txBody>
            <a:bodyPr/>
            <a:lstStyle/>
            <a:p>
              <a:endParaRPr lang="en-US"/>
            </a:p>
          </p:txBody>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10" name="TextBox 10"/>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11" name="TextBox 11"/>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12" name="TextBox 12"/>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Home</a:t>
            </a:r>
          </a:p>
        </p:txBody>
      </p:sp>
      <p:sp>
        <p:nvSpPr>
          <p:cNvPr id="13" name="TextBox 13"/>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Fradel and Spies</a:t>
            </a:r>
          </a:p>
        </p:txBody>
      </p:sp>
      <p:grpSp>
        <p:nvGrpSpPr>
          <p:cNvPr id="14" name="Group 14"/>
          <p:cNvGrpSpPr/>
          <p:nvPr/>
        </p:nvGrpSpPr>
        <p:grpSpPr>
          <a:xfrm>
            <a:off x="1857927" y="2887880"/>
            <a:ext cx="14572145" cy="4511240"/>
            <a:chOff x="0" y="0"/>
            <a:chExt cx="8876780" cy="2748071"/>
          </a:xfrm>
        </p:grpSpPr>
        <p:sp>
          <p:nvSpPr>
            <p:cNvPr id="15" name="Freeform 15"/>
            <p:cNvSpPr/>
            <p:nvPr/>
          </p:nvSpPr>
          <p:spPr>
            <a:xfrm>
              <a:off x="0" y="0"/>
              <a:ext cx="8876780" cy="2748071"/>
            </a:xfrm>
            <a:custGeom>
              <a:avLst/>
              <a:gdLst/>
              <a:ahLst/>
              <a:cxnLst/>
              <a:rect l="l" t="t" r="r" b="b"/>
              <a:pathLst>
                <a:path w="8876780" h="2748071">
                  <a:moveTo>
                    <a:pt x="0" y="0"/>
                  </a:moveTo>
                  <a:lnTo>
                    <a:pt x="8876780" y="0"/>
                  </a:lnTo>
                  <a:lnTo>
                    <a:pt x="8876780" y="2748071"/>
                  </a:lnTo>
                  <a:lnTo>
                    <a:pt x="0" y="2748071"/>
                  </a:lnTo>
                  <a:close/>
                </a:path>
              </a:pathLst>
            </a:custGeom>
            <a:solidFill>
              <a:srgbClr val="A5C32A">
                <a:alpha val="80000"/>
              </a:srgbClr>
            </a:solidFill>
          </p:spPr>
          <p:txBody>
            <a:bodyPr/>
            <a:lstStyle/>
            <a:p>
              <a:endParaRPr lang="en-US"/>
            </a:p>
          </p:txBody>
        </p:sp>
        <p:sp>
          <p:nvSpPr>
            <p:cNvPr id="16" name="TextBox 16"/>
            <p:cNvSpPr txBox="1"/>
            <p:nvPr/>
          </p:nvSpPr>
          <p:spPr>
            <a:xfrm>
              <a:off x="0" y="-38100"/>
              <a:ext cx="8876780" cy="2786171"/>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959519" y="2840085"/>
            <a:ext cx="15890603" cy="4302030"/>
          </a:xfrm>
          <a:prstGeom prst="rect">
            <a:avLst/>
          </a:prstGeom>
        </p:spPr>
        <p:txBody>
          <a:bodyPr lIns="0" tIns="0" rIns="0" bIns="0" rtlCol="0" anchor="t">
            <a:spAutoFit/>
          </a:bodyPr>
          <a:lstStyle/>
          <a:p>
            <a:pPr algn="ctr">
              <a:lnSpc>
                <a:spcPts val="22368"/>
              </a:lnSpc>
            </a:pPr>
            <a:r>
              <a:rPr lang="en-US" sz="15977" b="1">
                <a:solidFill>
                  <a:srgbClr val="FFFFFF"/>
                </a:solidFill>
                <a:latin typeface="Inter Bold"/>
                <a:ea typeface="Inter Bold"/>
                <a:cs typeface="Inter Bold"/>
                <a:sym typeface="Inter Bold"/>
              </a:rPr>
              <a:t>SmartGrow</a:t>
            </a:r>
          </a:p>
          <a:p>
            <a:pPr algn="ctr">
              <a:lnSpc>
                <a:spcPts val="11591"/>
              </a:lnSpc>
              <a:spcBef>
                <a:spcPct val="0"/>
              </a:spcBef>
            </a:pPr>
            <a:r>
              <a:rPr lang="en-US" sz="8279" b="1">
                <a:solidFill>
                  <a:srgbClr val="FFFFFF"/>
                </a:solidFill>
                <a:latin typeface="Inter Bold"/>
                <a:ea typeface="Inter Bold"/>
                <a:cs typeface="Inter Bold"/>
                <a:sym typeface="Inter Bold"/>
              </a:rPr>
              <a:t>Agtech Crop</a:t>
            </a:r>
          </a:p>
        </p:txBody>
      </p:sp>
      <p:grpSp>
        <p:nvGrpSpPr>
          <p:cNvPr id="18" name="Group 18"/>
          <p:cNvGrpSpPr/>
          <p:nvPr/>
        </p:nvGrpSpPr>
        <p:grpSpPr>
          <a:xfrm>
            <a:off x="16598488" y="2887880"/>
            <a:ext cx="641630" cy="4511240"/>
            <a:chOff x="0" y="0"/>
            <a:chExt cx="390856" cy="2748071"/>
          </a:xfrm>
        </p:grpSpPr>
        <p:sp>
          <p:nvSpPr>
            <p:cNvPr id="19" name="Freeform 19"/>
            <p:cNvSpPr/>
            <p:nvPr/>
          </p:nvSpPr>
          <p:spPr>
            <a:xfrm>
              <a:off x="0" y="0"/>
              <a:ext cx="390856" cy="2748071"/>
            </a:xfrm>
            <a:custGeom>
              <a:avLst/>
              <a:gdLst/>
              <a:ahLst/>
              <a:cxnLst/>
              <a:rect l="l" t="t" r="r" b="b"/>
              <a:pathLst>
                <a:path w="390856" h="2748071">
                  <a:moveTo>
                    <a:pt x="0" y="0"/>
                  </a:moveTo>
                  <a:lnTo>
                    <a:pt x="390856" y="0"/>
                  </a:lnTo>
                  <a:lnTo>
                    <a:pt x="390856" y="2748071"/>
                  </a:lnTo>
                  <a:lnTo>
                    <a:pt x="0" y="2748071"/>
                  </a:lnTo>
                  <a:close/>
                </a:path>
              </a:pathLst>
            </a:custGeom>
            <a:solidFill>
              <a:srgbClr val="A5C32A">
                <a:alpha val="80000"/>
              </a:srgbClr>
            </a:solidFill>
          </p:spPr>
          <p:txBody>
            <a:bodyPr/>
            <a:lstStyle/>
            <a:p>
              <a:endParaRPr lang="en-US"/>
            </a:p>
          </p:txBody>
        </p:sp>
        <p:sp>
          <p:nvSpPr>
            <p:cNvPr id="20" name="TextBox 20"/>
            <p:cNvSpPr txBox="1"/>
            <p:nvPr/>
          </p:nvSpPr>
          <p:spPr>
            <a:xfrm>
              <a:off x="0" y="-38100"/>
              <a:ext cx="390856" cy="2786171"/>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28700" y="2887880"/>
            <a:ext cx="641630" cy="4511240"/>
            <a:chOff x="0" y="0"/>
            <a:chExt cx="390856" cy="2748071"/>
          </a:xfrm>
        </p:grpSpPr>
        <p:sp>
          <p:nvSpPr>
            <p:cNvPr id="22" name="Freeform 22"/>
            <p:cNvSpPr/>
            <p:nvPr/>
          </p:nvSpPr>
          <p:spPr>
            <a:xfrm>
              <a:off x="0" y="0"/>
              <a:ext cx="390856" cy="2748071"/>
            </a:xfrm>
            <a:custGeom>
              <a:avLst/>
              <a:gdLst/>
              <a:ahLst/>
              <a:cxnLst/>
              <a:rect l="l" t="t" r="r" b="b"/>
              <a:pathLst>
                <a:path w="390856" h="2748071">
                  <a:moveTo>
                    <a:pt x="0" y="0"/>
                  </a:moveTo>
                  <a:lnTo>
                    <a:pt x="390856" y="0"/>
                  </a:lnTo>
                  <a:lnTo>
                    <a:pt x="390856" y="2748071"/>
                  </a:lnTo>
                  <a:lnTo>
                    <a:pt x="0" y="2748071"/>
                  </a:lnTo>
                  <a:close/>
                </a:path>
              </a:pathLst>
            </a:custGeom>
            <a:solidFill>
              <a:srgbClr val="A5C32A">
                <a:alpha val="80000"/>
              </a:srgbClr>
            </a:solidFill>
          </p:spPr>
          <p:txBody>
            <a:bodyPr/>
            <a:lstStyle/>
            <a:p>
              <a:endParaRPr lang="en-US"/>
            </a:p>
          </p:txBody>
        </p:sp>
        <p:sp>
          <p:nvSpPr>
            <p:cNvPr id="23" name="TextBox 23"/>
            <p:cNvSpPr txBox="1"/>
            <p:nvPr/>
          </p:nvSpPr>
          <p:spPr>
            <a:xfrm>
              <a:off x="0" y="-38100"/>
              <a:ext cx="390856" cy="2786171"/>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8240375" y="8026636"/>
            <a:ext cx="47625" cy="1231664"/>
            <a:chOff x="0" y="0"/>
            <a:chExt cx="37630" cy="973166"/>
          </a:xfrm>
        </p:grpSpPr>
        <p:sp>
          <p:nvSpPr>
            <p:cNvPr id="25" name="Freeform 25"/>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26" name="TextBox 26"/>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3761" y="716578"/>
            <a:ext cx="17066258" cy="8703792"/>
          </a:xfrm>
          <a:custGeom>
            <a:avLst/>
            <a:gdLst/>
            <a:ahLst/>
            <a:cxnLst/>
            <a:rect l="l" t="t" r="r" b="b"/>
            <a:pathLst>
              <a:path w="17066258" h="8703792">
                <a:moveTo>
                  <a:pt x="0" y="0"/>
                </a:moveTo>
                <a:lnTo>
                  <a:pt x="17066259" y="0"/>
                </a:lnTo>
                <a:lnTo>
                  <a:pt x="17066259" y="8703792"/>
                </a:lnTo>
                <a:lnTo>
                  <a:pt x="0" y="870379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51737" y="3913813"/>
            <a:ext cx="11630525" cy="2766893"/>
          </a:xfrm>
          <a:prstGeom prst="rect">
            <a:avLst/>
          </a:prstGeom>
        </p:spPr>
        <p:txBody>
          <a:bodyPr lIns="0" tIns="0" rIns="0" bIns="0" rtlCol="0" anchor="t">
            <a:spAutoFit/>
          </a:bodyPr>
          <a:lstStyle/>
          <a:p>
            <a:pPr algn="l">
              <a:lnSpc>
                <a:spcPts val="10922"/>
              </a:lnSpc>
            </a:pPr>
            <a:r>
              <a:rPr lang="en-US" sz="9255" b="1">
                <a:solidFill>
                  <a:srgbClr val="000000"/>
                </a:solidFill>
                <a:latin typeface="Inter Bold"/>
                <a:ea typeface="Inter Bold"/>
                <a:cs typeface="Inter Bold"/>
                <a:sym typeface="Inter Bold"/>
              </a:rPr>
              <a:t>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6375" y="224091"/>
            <a:ext cx="12403033" cy="9838818"/>
          </a:xfrm>
          <a:custGeom>
            <a:avLst/>
            <a:gdLst/>
            <a:ahLst/>
            <a:cxnLst/>
            <a:rect l="l" t="t" r="r" b="b"/>
            <a:pathLst>
              <a:path w="12403033" h="9838818">
                <a:moveTo>
                  <a:pt x="0" y="0"/>
                </a:moveTo>
                <a:lnTo>
                  <a:pt x="12403033" y="0"/>
                </a:lnTo>
                <a:lnTo>
                  <a:pt x="12403033" y="9838818"/>
                </a:lnTo>
                <a:lnTo>
                  <a:pt x="0" y="9838818"/>
                </a:lnTo>
                <a:lnTo>
                  <a:pt x="0" y="0"/>
                </a:lnTo>
                <a:close/>
              </a:path>
            </a:pathLst>
          </a:custGeom>
          <a:blipFill>
            <a:blip r:embed="rId2"/>
            <a:stretch>
              <a:fillRect t="-1611" r="-3159" b="-1611"/>
            </a:stretch>
          </a:blipFill>
        </p:spPr>
        <p:txBody>
          <a:bodyPr/>
          <a:lstStyle/>
          <a:p>
            <a:endParaRPr lang="en-US"/>
          </a:p>
        </p:txBody>
      </p:sp>
      <p:sp>
        <p:nvSpPr>
          <p:cNvPr id="3" name="TextBox 3"/>
          <p:cNvSpPr txBox="1"/>
          <p:nvPr/>
        </p:nvSpPr>
        <p:spPr>
          <a:xfrm>
            <a:off x="12963751" y="3799939"/>
            <a:ext cx="5097817" cy="1834231"/>
          </a:xfrm>
          <a:prstGeom prst="rect">
            <a:avLst/>
          </a:prstGeom>
        </p:spPr>
        <p:txBody>
          <a:bodyPr lIns="0" tIns="0" rIns="0" bIns="0" rtlCol="0" anchor="t">
            <a:spAutoFit/>
          </a:bodyPr>
          <a:lstStyle/>
          <a:p>
            <a:pPr algn="l">
              <a:lnSpc>
                <a:spcPts val="7228"/>
              </a:lnSpc>
            </a:pPr>
            <a:r>
              <a:rPr lang="en-US" sz="6125" b="1">
                <a:solidFill>
                  <a:srgbClr val="000000"/>
                </a:solidFill>
                <a:latin typeface="Inter Bold"/>
                <a:ea typeface="Inter Bold"/>
                <a:cs typeface="Inter Bold"/>
                <a:sym typeface="Inter Bold"/>
              </a:rPr>
              <a:t> DASHBOARD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1391" y="379224"/>
            <a:ext cx="11729547" cy="9604085"/>
          </a:xfrm>
          <a:custGeom>
            <a:avLst/>
            <a:gdLst/>
            <a:ahLst/>
            <a:cxnLst/>
            <a:rect l="l" t="t" r="r" b="b"/>
            <a:pathLst>
              <a:path w="11729547" h="9604085">
                <a:moveTo>
                  <a:pt x="0" y="0"/>
                </a:moveTo>
                <a:lnTo>
                  <a:pt x="11729547" y="0"/>
                </a:lnTo>
                <a:lnTo>
                  <a:pt x="11729547" y="9604085"/>
                </a:lnTo>
                <a:lnTo>
                  <a:pt x="0" y="9604085"/>
                </a:lnTo>
                <a:lnTo>
                  <a:pt x="0" y="0"/>
                </a:lnTo>
                <a:close/>
              </a:path>
            </a:pathLst>
          </a:custGeom>
          <a:blipFill>
            <a:blip r:embed="rId2"/>
            <a:stretch>
              <a:fillRect r="-21980"/>
            </a:stretch>
          </a:blipFill>
        </p:spPr>
        <p:txBody>
          <a:bodyPr/>
          <a:lstStyle/>
          <a:p>
            <a:endParaRPr lang="en-US"/>
          </a:p>
        </p:txBody>
      </p:sp>
      <p:sp>
        <p:nvSpPr>
          <p:cNvPr id="3" name="TextBox 3"/>
          <p:cNvSpPr txBox="1"/>
          <p:nvPr/>
        </p:nvSpPr>
        <p:spPr>
          <a:xfrm>
            <a:off x="12348298" y="3001270"/>
            <a:ext cx="5939702" cy="4388465"/>
          </a:xfrm>
          <a:prstGeom prst="rect">
            <a:avLst/>
          </a:prstGeom>
        </p:spPr>
        <p:txBody>
          <a:bodyPr lIns="0" tIns="0" rIns="0" bIns="0" rtlCol="0" anchor="t">
            <a:spAutoFit/>
          </a:bodyPr>
          <a:lstStyle/>
          <a:p>
            <a:pPr algn="ctr">
              <a:lnSpc>
                <a:spcPts val="8826"/>
              </a:lnSpc>
              <a:spcBef>
                <a:spcPct val="0"/>
              </a:spcBef>
            </a:pPr>
            <a:r>
              <a:rPr lang="en-US" sz="6304">
                <a:solidFill>
                  <a:srgbClr val="000000"/>
                </a:solidFill>
                <a:latin typeface="Canva Sans"/>
                <a:ea typeface="Canva Sans"/>
                <a:cs typeface="Canva Sans"/>
                <a:sym typeface="Canva Sans"/>
              </a:rPr>
              <a:t>Which Plant is more prominent in which zone?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6444" y="438286"/>
            <a:ext cx="13231677" cy="9556203"/>
          </a:xfrm>
          <a:custGeom>
            <a:avLst/>
            <a:gdLst/>
            <a:ahLst/>
            <a:cxnLst/>
            <a:rect l="l" t="t" r="r" b="b"/>
            <a:pathLst>
              <a:path w="13231677" h="9556203">
                <a:moveTo>
                  <a:pt x="0" y="0"/>
                </a:moveTo>
                <a:lnTo>
                  <a:pt x="13231677" y="0"/>
                </a:lnTo>
                <a:lnTo>
                  <a:pt x="13231677" y="9556203"/>
                </a:lnTo>
                <a:lnTo>
                  <a:pt x="0" y="9556203"/>
                </a:lnTo>
                <a:lnTo>
                  <a:pt x="0" y="0"/>
                </a:lnTo>
                <a:close/>
              </a:path>
            </a:pathLst>
          </a:custGeom>
          <a:blipFill>
            <a:blip r:embed="rId2"/>
            <a:stretch>
              <a:fillRect r="-7995"/>
            </a:stretch>
          </a:blipFill>
        </p:spPr>
        <p:txBody>
          <a:bodyPr/>
          <a:lstStyle/>
          <a:p>
            <a:endParaRPr lang="en-US"/>
          </a:p>
        </p:txBody>
      </p:sp>
      <p:sp>
        <p:nvSpPr>
          <p:cNvPr id="3" name="TextBox 3"/>
          <p:cNvSpPr txBox="1"/>
          <p:nvPr/>
        </p:nvSpPr>
        <p:spPr>
          <a:xfrm>
            <a:off x="13658121" y="727756"/>
            <a:ext cx="4337248" cy="7707045"/>
          </a:xfrm>
          <a:prstGeom prst="rect">
            <a:avLst/>
          </a:prstGeom>
        </p:spPr>
        <p:txBody>
          <a:bodyPr lIns="0" tIns="0" rIns="0" bIns="0" rtlCol="0" anchor="t">
            <a:spAutoFit/>
          </a:bodyPr>
          <a:lstStyle/>
          <a:p>
            <a:pPr algn="ctr">
              <a:lnSpc>
                <a:spcPts val="8826"/>
              </a:lnSpc>
              <a:spcBef>
                <a:spcPct val="0"/>
              </a:spcBef>
            </a:pPr>
            <a:r>
              <a:rPr lang="en-US" sz="6304">
                <a:solidFill>
                  <a:srgbClr val="000000"/>
                </a:solidFill>
                <a:latin typeface="Canva Sans"/>
                <a:ea typeface="Canva Sans"/>
                <a:cs typeface="Canva Sans"/>
                <a:sym typeface="Canva Sans"/>
              </a:rPr>
              <a:t>Which Plant Variety is more prominent in which zone?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4643" y="436492"/>
            <a:ext cx="13097190" cy="9414016"/>
          </a:xfrm>
          <a:custGeom>
            <a:avLst/>
            <a:gdLst/>
            <a:ahLst/>
            <a:cxnLst/>
            <a:rect l="l" t="t" r="r" b="b"/>
            <a:pathLst>
              <a:path w="13097190" h="9414016">
                <a:moveTo>
                  <a:pt x="0" y="0"/>
                </a:moveTo>
                <a:lnTo>
                  <a:pt x="13097190" y="0"/>
                </a:lnTo>
                <a:lnTo>
                  <a:pt x="13097190" y="9414016"/>
                </a:lnTo>
                <a:lnTo>
                  <a:pt x="0" y="9414016"/>
                </a:lnTo>
                <a:lnTo>
                  <a:pt x="0" y="0"/>
                </a:lnTo>
                <a:close/>
              </a:path>
            </a:pathLst>
          </a:custGeom>
          <a:blipFill>
            <a:blip r:embed="rId2"/>
            <a:stretch>
              <a:fillRect r="-18561"/>
            </a:stretch>
          </a:blipFill>
        </p:spPr>
        <p:txBody>
          <a:bodyPr/>
          <a:lstStyle/>
          <a:p>
            <a:endParaRPr lang="en-US"/>
          </a:p>
        </p:txBody>
      </p:sp>
      <p:sp>
        <p:nvSpPr>
          <p:cNvPr id="3" name="TextBox 3"/>
          <p:cNvSpPr txBox="1"/>
          <p:nvPr/>
        </p:nvSpPr>
        <p:spPr>
          <a:xfrm>
            <a:off x="12996612" y="3001270"/>
            <a:ext cx="5291388" cy="6600852"/>
          </a:xfrm>
          <a:prstGeom prst="rect">
            <a:avLst/>
          </a:prstGeom>
        </p:spPr>
        <p:txBody>
          <a:bodyPr lIns="0" tIns="0" rIns="0" bIns="0" rtlCol="0" anchor="t">
            <a:spAutoFit/>
          </a:bodyPr>
          <a:lstStyle/>
          <a:p>
            <a:pPr algn="ctr">
              <a:lnSpc>
                <a:spcPts val="8826"/>
              </a:lnSpc>
              <a:spcBef>
                <a:spcPct val="0"/>
              </a:spcBef>
            </a:pPr>
            <a:r>
              <a:rPr lang="en-US" sz="6304">
                <a:solidFill>
                  <a:srgbClr val="000000"/>
                </a:solidFill>
                <a:latin typeface="Canva Sans"/>
                <a:ea typeface="Canva Sans"/>
                <a:cs typeface="Canva Sans"/>
                <a:sym typeface="Canva Sans"/>
              </a:rPr>
              <a:t>Which Soil Texture is considered based on Salinity and Type of Soil?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1338" y="272316"/>
            <a:ext cx="11023896" cy="9742369"/>
          </a:xfrm>
          <a:custGeom>
            <a:avLst/>
            <a:gdLst/>
            <a:ahLst/>
            <a:cxnLst/>
            <a:rect l="l" t="t" r="r" b="b"/>
            <a:pathLst>
              <a:path w="11023896" h="9742369">
                <a:moveTo>
                  <a:pt x="0" y="0"/>
                </a:moveTo>
                <a:lnTo>
                  <a:pt x="11023896" y="0"/>
                </a:lnTo>
                <a:lnTo>
                  <a:pt x="11023896" y="9742368"/>
                </a:lnTo>
                <a:lnTo>
                  <a:pt x="0" y="974236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348298" y="3001270"/>
            <a:ext cx="5939702" cy="5494658"/>
          </a:xfrm>
          <a:prstGeom prst="rect">
            <a:avLst/>
          </a:prstGeom>
        </p:spPr>
        <p:txBody>
          <a:bodyPr lIns="0" tIns="0" rIns="0" bIns="0" rtlCol="0" anchor="t">
            <a:spAutoFit/>
          </a:bodyPr>
          <a:lstStyle/>
          <a:p>
            <a:pPr algn="ctr">
              <a:lnSpc>
                <a:spcPts val="8826"/>
              </a:lnSpc>
              <a:spcBef>
                <a:spcPct val="0"/>
              </a:spcBef>
            </a:pPr>
            <a:r>
              <a:rPr lang="en-US" sz="6304">
                <a:solidFill>
                  <a:srgbClr val="000000"/>
                </a:solidFill>
                <a:latin typeface="Canva Sans"/>
                <a:ea typeface="Canva Sans"/>
                <a:cs typeface="Canva Sans"/>
                <a:sym typeface="Canva Sans"/>
              </a:rPr>
              <a:t>Plant at risk because of low and high humidityand PH level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7903" y="379281"/>
            <a:ext cx="16607299" cy="9528438"/>
          </a:xfrm>
          <a:custGeom>
            <a:avLst/>
            <a:gdLst/>
            <a:ahLst/>
            <a:cxnLst/>
            <a:rect l="l" t="t" r="r" b="b"/>
            <a:pathLst>
              <a:path w="16607299" h="9528438">
                <a:moveTo>
                  <a:pt x="0" y="0"/>
                </a:moveTo>
                <a:lnTo>
                  <a:pt x="16607299" y="0"/>
                </a:lnTo>
                <a:lnTo>
                  <a:pt x="16607299" y="9528438"/>
                </a:lnTo>
                <a:lnTo>
                  <a:pt x="0" y="952843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541553" y="2978760"/>
            <a:ext cx="7357835" cy="3282271"/>
          </a:xfrm>
          <a:prstGeom prst="rect">
            <a:avLst/>
          </a:prstGeom>
        </p:spPr>
        <p:txBody>
          <a:bodyPr lIns="0" tIns="0" rIns="0" bIns="0" rtlCol="0" anchor="t">
            <a:spAutoFit/>
          </a:bodyPr>
          <a:lstStyle/>
          <a:p>
            <a:pPr algn="ctr">
              <a:lnSpc>
                <a:spcPts val="8826"/>
              </a:lnSpc>
              <a:spcBef>
                <a:spcPct val="0"/>
              </a:spcBef>
            </a:pPr>
            <a:r>
              <a:rPr lang="en-US" sz="6304">
                <a:solidFill>
                  <a:srgbClr val="000000"/>
                </a:solidFill>
                <a:latin typeface="Canva Sans"/>
                <a:ea typeface="Canva Sans"/>
                <a:cs typeface="Canva Sans"/>
                <a:sym typeface="Canva Sans"/>
              </a:rPr>
              <a:t>Plants prominent based on Organic Matter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9065" y="392236"/>
            <a:ext cx="17658973" cy="4635480"/>
          </a:xfrm>
          <a:custGeom>
            <a:avLst/>
            <a:gdLst/>
            <a:ahLst/>
            <a:cxnLst/>
            <a:rect l="l" t="t" r="r" b="b"/>
            <a:pathLst>
              <a:path w="17658973" h="4635480">
                <a:moveTo>
                  <a:pt x="0" y="0"/>
                </a:moveTo>
                <a:lnTo>
                  <a:pt x="17658973" y="0"/>
                </a:lnTo>
                <a:lnTo>
                  <a:pt x="17658973" y="4635480"/>
                </a:lnTo>
                <a:lnTo>
                  <a:pt x="0" y="463548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EDEDED"/>
            </a:solidFill>
          </p:spPr>
          <p:txBody>
            <a:bodyPr/>
            <a:lstStyle/>
            <a:p>
              <a:endParaRPr lang="en-US"/>
            </a:p>
          </p:txBody>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10" name="TextBox 10"/>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11" name="TextBox 11"/>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12" name="TextBox 12"/>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Home</a:t>
            </a:r>
          </a:p>
        </p:txBody>
      </p:sp>
      <p:sp>
        <p:nvSpPr>
          <p:cNvPr id="13" name="TextBox 13"/>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Fradel and Spies</a:t>
            </a:r>
          </a:p>
        </p:txBody>
      </p:sp>
      <p:grpSp>
        <p:nvGrpSpPr>
          <p:cNvPr id="14" name="Group 14"/>
          <p:cNvGrpSpPr/>
          <p:nvPr/>
        </p:nvGrpSpPr>
        <p:grpSpPr>
          <a:xfrm>
            <a:off x="18240375" y="8026636"/>
            <a:ext cx="47625" cy="1231664"/>
            <a:chOff x="0" y="0"/>
            <a:chExt cx="37630" cy="973166"/>
          </a:xfrm>
        </p:grpSpPr>
        <p:sp>
          <p:nvSpPr>
            <p:cNvPr id="15" name="Freeform 15"/>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16" name="TextBox 16"/>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40424" y="5143500"/>
            <a:ext cx="16947576" cy="5143500"/>
            <a:chOff x="0" y="0"/>
            <a:chExt cx="22596768" cy="6858000"/>
          </a:xfrm>
        </p:grpSpPr>
        <p:pic>
          <p:nvPicPr>
            <p:cNvPr id="18" name="Picture 18"/>
            <p:cNvPicPr>
              <a:picLocks noChangeAspect="1"/>
            </p:cNvPicPr>
            <p:nvPr/>
          </p:nvPicPr>
          <p:blipFill>
            <a:blip r:embed="rId4"/>
            <a:srcRect t="33126" b="21406"/>
            <a:stretch>
              <a:fillRect/>
            </a:stretch>
          </p:blipFill>
          <p:spPr>
            <a:xfrm>
              <a:off x="0" y="0"/>
              <a:ext cx="22596768" cy="6858000"/>
            </a:xfrm>
            <a:prstGeom prst="rect">
              <a:avLst/>
            </a:prstGeom>
          </p:spPr>
        </p:pic>
      </p:grpSp>
      <p:grpSp>
        <p:nvGrpSpPr>
          <p:cNvPr id="19" name="Group 19"/>
          <p:cNvGrpSpPr/>
          <p:nvPr/>
        </p:nvGrpSpPr>
        <p:grpSpPr>
          <a:xfrm>
            <a:off x="10408" y="5143500"/>
            <a:ext cx="1028700" cy="5143500"/>
            <a:chOff x="0" y="0"/>
            <a:chExt cx="812800" cy="4064000"/>
          </a:xfrm>
        </p:grpSpPr>
        <p:sp>
          <p:nvSpPr>
            <p:cNvPr id="20" name="Freeform 20"/>
            <p:cNvSpPr/>
            <p:nvPr/>
          </p:nvSpPr>
          <p:spPr>
            <a:xfrm>
              <a:off x="0" y="0"/>
              <a:ext cx="812800" cy="4064000"/>
            </a:xfrm>
            <a:custGeom>
              <a:avLst/>
              <a:gdLst/>
              <a:ahLst/>
              <a:cxnLst/>
              <a:rect l="l" t="t" r="r" b="b"/>
              <a:pathLst>
                <a:path w="812800" h="4064000">
                  <a:moveTo>
                    <a:pt x="0" y="0"/>
                  </a:moveTo>
                  <a:lnTo>
                    <a:pt x="812800" y="0"/>
                  </a:lnTo>
                  <a:lnTo>
                    <a:pt x="812800" y="4064000"/>
                  </a:lnTo>
                  <a:lnTo>
                    <a:pt x="0" y="4064000"/>
                  </a:lnTo>
                  <a:close/>
                </a:path>
              </a:pathLst>
            </a:custGeom>
            <a:solidFill>
              <a:srgbClr val="A5C32A"/>
            </a:solidFill>
          </p:spPr>
          <p:txBody>
            <a:bodyPr/>
            <a:lstStyle/>
            <a:p>
              <a:endParaRPr lang="en-US"/>
            </a:p>
          </p:txBody>
        </p:sp>
        <p:sp>
          <p:nvSpPr>
            <p:cNvPr id="21" name="TextBox 21"/>
            <p:cNvSpPr txBox="1"/>
            <p:nvPr/>
          </p:nvSpPr>
          <p:spPr>
            <a:xfrm>
              <a:off x="0" y="-38100"/>
              <a:ext cx="812800" cy="4102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779550" y="2551144"/>
            <a:ext cx="5952760" cy="891540"/>
          </a:xfrm>
          <a:prstGeom prst="rect">
            <a:avLst/>
          </a:prstGeom>
        </p:spPr>
        <p:txBody>
          <a:bodyPr lIns="0" tIns="0" rIns="0" bIns="0" rtlCol="0" anchor="t">
            <a:spAutoFit/>
          </a:bodyPr>
          <a:lstStyle/>
          <a:p>
            <a:pPr algn="l">
              <a:lnSpc>
                <a:spcPts val="7080"/>
              </a:lnSpc>
            </a:pPr>
            <a:r>
              <a:rPr lang="en-US" sz="6000" b="1">
                <a:solidFill>
                  <a:srgbClr val="000000"/>
                </a:solidFill>
                <a:latin typeface="Inter Bold"/>
                <a:ea typeface="Inter Bold"/>
                <a:cs typeface="Inter Bold"/>
                <a:sym typeface="Inter Bold"/>
              </a:rPr>
              <a:t>Solution</a:t>
            </a:r>
          </a:p>
        </p:txBody>
      </p:sp>
      <p:grpSp>
        <p:nvGrpSpPr>
          <p:cNvPr id="23" name="Group 23"/>
          <p:cNvGrpSpPr/>
          <p:nvPr/>
        </p:nvGrpSpPr>
        <p:grpSpPr>
          <a:xfrm>
            <a:off x="1903119" y="2186995"/>
            <a:ext cx="209966" cy="209966"/>
            <a:chOff x="0" y="0"/>
            <a:chExt cx="165899" cy="165899"/>
          </a:xfrm>
        </p:grpSpPr>
        <p:sp>
          <p:nvSpPr>
            <p:cNvPr id="24" name="Freeform 24"/>
            <p:cNvSpPr/>
            <p:nvPr/>
          </p:nvSpPr>
          <p:spPr>
            <a:xfrm>
              <a:off x="0" y="0"/>
              <a:ext cx="165899" cy="165899"/>
            </a:xfrm>
            <a:custGeom>
              <a:avLst/>
              <a:gdLst/>
              <a:ahLst/>
              <a:cxnLst/>
              <a:rect l="l" t="t" r="r" b="b"/>
              <a:pathLst>
                <a:path w="165899" h="165899">
                  <a:moveTo>
                    <a:pt x="0" y="0"/>
                  </a:moveTo>
                  <a:lnTo>
                    <a:pt x="165899" y="0"/>
                  </a:lnTo>
                  <a:lnTo>
                    <a:pt x="165899" y="165899"/>
                  </a:lnTo>
                  <a:lnTo>
                    <a:pt x="0" y="165899"/>
                  </a:lnTo>
                  <a:close/>
                </a:path>
              </a:pathLst>
            </a:custGeom>
            <a:solidFill>
              <a:srgbClr val="A5C32A"/>
            </a:solidFill>
          </p:spPr>
          <p:txBody>
            <a:bodyPr/>
            <a:lstStyle/>
            <a:p>
              <a:endParaRPr lang="en-US"/>
            </a:p>
          </p:txBody>
        </p:sp>
        <p:sp>
          <p:nvSpPr>
            <p:cNvPr id="25" name="TextBox 25"/>
            <p:cNvSpPr txBox="1"/>
            <p:nvPr/>
          </p:nvSpPr>
          <p:spPr>
            <a:xfrm>
              <a:off x="0" y="-38100"/>
              <a:ext cx="165899" cy="20399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803039" y="1934371"/>
            <a:ext cx="597723" cy="597723"/>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9" name="TextBox 29"/>
          <p:cNvSpPr txBox="1"/>
          <p:nvPr/>
        </p:nvSpPr>
        <p:spPr>
          <a:xfrm>
            <a:off x="7633259" y="1743783"/>
            <a:ext cx="3051064" cy="1749425"/>
          </a:xfrm>
          <a:prstGeom prst="rect">
            <a:avLst/>
          </a:prstGeom>
        </p:spPr>
        <p:txBody>
          <a:bodyPr lIns="0" tIns="0" rIns="0" bIns="0" rtlCol="0" anchor="t">
            <a:spAutoFit/>
          </a:bodyPr>
          <a:lstStyle/>
          <a:p>
            <a:pPr algn="l">
              <a:lnSpc>
                <a:spcPts val="2799"/>
              </a:lnSpc>
            </a:pPr>
            <a:r>
              <a:rPr lang="en-US" sz="1999">
                <a:solidFill>
                  <a:srgbClr val="1F2020"/>
                </a:solidFill>
                <a:latin typeface="Open Sans"/>
                <a:ea typeface="Open Sans"/>
                <a:cs typeface="Open Sans"/>
                <a:sym typeface="Open Sans"/>
              </a:rPr>
              <a:t>Approach: Data analysis and machine learning to identify ideal crop varieties</a:t>
            </a:r>
          </a:p>
          <a:p>
            <a:pPr algn="l">
              <a:lnSpc>
                <a:spcPts val="2799"/>
              </a:lnSpc>
              <a:spcBef>
                <a:spcPct val="0"/>
              </a:spcBef>
            </a:pPr>
            <a:endParaRPr lang="en-US" sz="1999">
              <a:solidFill>
                <a:srgbClr val="1F2020"/>
              </a:solidFill>
              <a:latin typeface="Open Sans"/>
              <a:ea typeface="Open Sans"/>
              <a:cs typeface="Open Sans"/>
              <a:sym typeface="Open Sans"/>
            </a:endParaRPr>
          </a:p>
        </p:txBody>
      </p:sp>
      <p:grpSp>
        <p:nvGrpSpPr>
          <p:cNvPr id="30" name="Group 30"/>
          <p:cNvGrpSpPr/>
          <p:nvPr/>
        </p:nvGrpSpPr>
        <p:grpSpPr>
          <a:xfrm>
            <a:off x="11754733" y="1799237"/>
            <a:ext cx="597723" cy="597723"/>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3" name="TextBox 33"/>
          <p:cNvSpPr txBox="1"/>
          <p:nvPr/>
        </p:nvSpPr>
        <p:spPr>
          <a:xfrm>
            <a:off x="7633259" y="3464633"/>
            <a:ext cx="4871597" cy="925684"/>
          </a:xfrm>
          <a:prstGeom prst="rect">
            <a:avLst/>
          </a:prstGeom>
        </p:spPr>
        <p:txBody>
          <a:bodyPr lIns="0" tIns="0" rIns="0" bIns="0" rtlCol="0" anchor="t">
            <a:spAutoFit/>
          </a:bodyPr>
          <a:lstStyle/>
          <a:p>
            <a:pPr algn="l">
              <a:lnSpc>
                <a:spcPts val="2528"/>
              </a:lnSpc>
              <a:spcBef>
                <a:spcPct val="0"/>
              </a:spcBef>
            </a:pPr>
            <a:r>
              <a:rPr lang="en-US" sz="1805">
                <a:solidFill>
                  <a:srgbClr val="000000"/>
                </a:solidFill>
                <a:latin typeface="Canva Sans"/>
                <a:ea typeface="Canva Sans"/>
                <a:cs typeface="Canva Sans"/>
                <a:sym typeface="Canva Sans"/>
              </a:rPr>
              <a:t>Process: Collect and analyze data, build predictive models, </a:t>
            </a:r>
          </a:p>
          <a:p>
            <a:pPr algn="l">
              <a:lnSpc>
                <a:spcPts val="2528"/>
              </a:lnSpc>
              <a:spcBef>
                <a:spcPct val="0"/>
              </a:spcBef>
            </a:pPr>
            <a:r>
              <a:rPr lang="en-US" sz="1805">
                <a:solidFill>
                  <a:srgbClr val="000000"/>
                </a:solidFill>
                <a:latin typeface="Canva Sans"/>
                <a:ea typeface="Canva Sans"/>
                <a:cs typeface="Canva Sans"/>
                <a:sym typeface="Canva Sans"/>
              </a:rPr>
              <a:t>and recommend the best crop variety.</a:t>
            </a:r>
          </a:p>
        </p:txBody>
      </p:sp>
      <p:sp>
        <p:nvSpPr>
          <p:cNvPr id="34" name="TextBox 34"/>
          <p:cNvSpPr txBox="1"/>
          <p:nvPr/>
        </p:nvSpPr>
        <p:spPr>
          <a:xfrm>
            <a:off x="12504857" y="1761137"/>
            <a:ext cx="3425654" cy="989965"/>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Outcome: A user-friendly recommendation s</a:t>
            </a:r>
          </a:p>
          <a:p>
            <a:pPr algn="l">
              <a:lnSpc>
                <a:spcPts val="2659"/>
              </a:lnSpc>
              <a:spcBef>
                <a:spcPct val="0"/>
              </a:spcBef>
            </a:pPr>
            <a:r>
              <a:rPr lang="en-US" sz="1899">
                <a:solidFill>
                  <a:srgbClr val="000000"/>
                </a:solidFill>
                <a:latin typeface="Canva Sans"/>
                <a:ea typeface="Canva Sans"/>
                <a:cs typeface="Canva Sans"/>
                <a:sym typeface="Canva Sans"/>
              </a:rPr>
              <a:t>ystem tailored for farmers.</a:t>
            </a:r>
          </a:p>
        </p:txBody>
      </p:sp>
      <p:sp>
        <p:nvSpPr>
          <p:cNvPr id="35" name="TextBox 35"/>
          <p:cNvSpPr txBox="1"/>
          <p:nvPr/>
        </p:nvSpPr>
        <p:spPr>
          <a:xfrm>
            <a:off x="6883136" y="2148895"/>
            <a:ext cx="437531" cy="274989"/>
          </a:xfrm>
          <a:prstGeom prst="rect">
            <a:avLst/>
          </a:prstGeom>
        </p:spPr>
        <p:txBody>
          <a:bodyPr lIns="0" tIns="0" rIns="0" bIns="0" rtlCol="0" anchor="t">
            <a:spAutoFit/>
          </a:bodyPr>
          <a:lstStyle/>
          <a:p>
            <a:pPr algn="ctr">
              <a:lnSpc>
                <a:spcPts val="2222"/>
              </a:lnSpc>
              <a:spcBef>
                <a:spcPct val="0"/>
              </a:spcBef>
            </a:pPr>
            <a:r>
              <a:rPr lang="en-US" sz="1587" b="1">
                <a:solidFill>
                  <a:srgbClr val="FFFFFF"/>
                </a:solidFill>
                <a:latin typeface="Open Sans Bold"/>
                <a:ea typeface="Open Sans Bold"/>
                <a:cs typeface="Open Sans Bold"/>
                <a:sym typeface="Open Sans Bold"/>
              </a:rPr>
              <a:t>01</a:t>
            </a:r>
          </a:p>
        </p:txBody>
      </p:sp>
      <p:sp>
        <p:nvSpPr>
          <p:cNvPr id="36" name="TextBox 36"/>
          <p:cNvSpPr txBox="1"/>
          <p:nvPr/>
        </p:nvSpPr>
        <p:spPr>
          <a:xfrm>
            <a:off x="11834830" y="1955016"/>
            <a:ext cx="437531" cy="274989"/>
          </a:xfrm>
          <a:prstGeom prst="rect">
            <a:avLst/>
          </a:prstGeom>
        </p:spPr>
        <p:txBody>
          <a:bodyPr lIns="0" tIns="0" rIns="0" bIns="0" rtlCol="0" anchor="t">
            <a:spAutoFit/>
          </a:bodyPr>
          <a:lstStyle/>
          <a:p>
            <a:pPr algn="ctr">
              <a:lnSpc>
                <a:spcPts val="2222"/>
              </a:lnSpc>
              <a:spcBef>
                <a:spcPct val="0"/>
              </a:spcBef>
            </a:pPr>
            <a:r>
              <a:rPr lang="en-US" sz="1587" b="1">
                <a:solidFill>
                  <a:srgbClr val="FFFFFF"/>
                </a:solidFill>
                <a:latin typeface="Open Sans Bold"/>
                <a:ea typeface="Open Sans Bold"/>
                <a:cs typeface="Open Sans Bold"/>
                <a:sym typeface="Open Sans Bold"/>
              </a:rPr>
              <a:t>02</a:t>
            </a:r>
          </a:p>
        </p:txBody>
      </p:sp>
      <p:grpSp>
        <p:nvGrpSpPr>
          <p:cNvPr id="37" name="Group 37"/>
          <p:cNvGrpSpPr/>
          <p:nvPr/>
        </p:nvGrpSpPr>
        <p:grpSpPr>
          <a:xfrm>
            <a:off x="6803039" y="3344039"/>
            <a:ext cx="597723" cy="597723"/>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0" name="TextBox 40"/>
          <p:cNvSpPr txBox="1"/>
          <p:nvPr/>
        </p:nvSpPr>
        <p:spPr>
          <a:xfrm>
            <a:off x="6883136" y="3455108"/>
            <a:ext cx="437531" cy="274989"/>
          </a:xfrm>
          <a:prstGeom prst="rect">
            <a:avLst/>
          </a:prstGeom>
        </p:spPr>
        <p:txBody>
          <a:bodyPr lIns="0" tIns="0" rIns="0" bIns="0" rtlCol="0" anchor="t">
            <a:spAutoFit/>
          </a:bodyPr>
          <a:lstStyle/>
          <a:p>
            <a:pPr algn="ctr">
              <a:lnSpc>
                <a:spcPts val="2222"/>
              </a:lnSpc>
              <a:spcBef>
                <a:spcPct val="0"/>
              </a:spcBef>
            </a:pPr>
            <a:r>
              <a:rPr lang="en-US" sz="1587" b="1">
                <a:solidFill>
                  <a:srgbClr val="FFFFFF"/>
                </a:solidFill>
                <a:latin typeface="Open Sans Bold"/>
                <a:ea typeface="Open Sans Bold"/>
                <a:cs typeface="Open Sans Bold"/>
                <a:sym typeface="Open Sans Bold"/>
              </a:rPr>
              <a:t>Q3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EDEDED"/>
            </a:solidFill>
          </p:spPr>
          <p:txBody>
            <a:bodyPr/>
            <a:lstStyle/>
            <a:p>
              <a:endParaRPr lang="en-US"/>
            </a:p>
          </p:txBody>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10" name="TextBox 10"/>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11" name="TextBox 11"/>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12" name="TextBox 12"/>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Home</a:t>
            </a:r>
          </a:p>
        </p:txBody>
      </p:sp>
      <p:sp>
        <p:nvSpPr>
          <p:cNvPr id="13" name="TextBox 13"/>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Fradel and Spies</a:t>
            </a:r>
          </a:p>
        </p:txBody>
      </p:sp>
      <p:grpSp>
        <p:nvGrpSpPr>
          <p:cNvPr id="14" name="Group 14"/>
          <p:cNvGrpSpPr/>
          <p:nvPr/>
        </p:nvGrpSpPr>
        <p:grpSpPr>
          <a:xfrm>
            <a:off x="18240375" y="8026636"/>
            <a:ext cx="47625" cy="1231664"/>
            <a:chOff x="0" y="0"/>
            <a:chExt cx="37630" cy="973166"/>
          </a:xfrm>
        </p:grpSpPr>
        <p:sp>
          <p:nvSpPr>
            <p:cNvPr id="15" name="Freeform 15"/>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16" name="TextBox 16"/>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0" y="1028700"/>
            <a:ext cx="10050784" cy="9258300"/>
            <a:chOff x="0" y="0"/>
            <a:chExt cx="13401046" cy="12344400"/>
          </a:xfrm>
        </p:grpSpPr>
        <p:pic>
          <p:nvPicPr>
            <p:cNvPr id="18" name="Picture 18"/>
            <p:cNvPicPr>
              <a:picLocks noChangeAspect="1"/>
            </p:cNvPicPr>
            <p:nvPr/>
          </p:nvPicPr>
          <p:blipFill>
            <a:blip r:embed="rId4"/>
            <a:srcRect l="989" r="989"/>
            <a:stretch>
              <a:fillRect/>
            </a:stretch>
          </p:blipFill>
          <p:spPr>
            <a:xfrm>
              <a:off x="0" y="0"/>
              <a:ext cx="13401046" cy="12344400"/>
            </a:xfrm>
            <a:prstGeom prst="rect">
              <a:avLst/>
            </a:prstGeom>
          </p:spPr>
        </p:pic>
      </p:grpSp>
      <p:grpSp>
        <p:nvGrpSpPr>
          <p:cNvPr id="19" name="Group 19"/>
          <p:cNvGrpSpPr/>
          <p:nvPr/>
        </p:nvGrpSpPr>
        <p:grpSpPr>
          <a:xfrm>
            <a:off x="8195506" y="5437405"/>
            <a:ext cx="9063794" cy="3820895"/>
            <a:chOff x="0" y="0"/>
            <a:chExt cx="7161516" cy="3018979"/>
          </a:xfrm>
        </p:grpSpPr>
        <p:sp>
          <p:nvSpPr>
            <p:cNvPr id="20" name="Freeform 20"/>
            <p:cNvSpPr/>
            <p:nvPr/>
          </p:nvSpPr>
          <p:spPr>
            <a:xfrm>
              <a:off x="0" y="0"/>
              <a:ext cx="7161516" cy="3018979"/>
            </a:xfrm>
            <a:custGeom>
              <a:avLst/>
              <a:gdLst/>
              <a:ahLst/>
              <a:cxnLst/>
              <a:rect l="l" t="t" r="r" b="b"/>
              <a:pathLst>
                <a:path w="7161516" h="3018979">
                  <a:moveTo>
                    <a:pt x="0" y="0"/>
                  </a:moveTo>
                  <a:lnTo>
                    <a:pt x="7161516" y="0"/>
                  </a:lnTo>
                  <a:lnTo>
                    <a:pt x="7161516" y="3018979"/>
                  </a:lnTo>
                  <a:lnTo>
                    <a:pt x="0" y="3018979"/>
                  </a:lnTo>
                  <a:close/>
                </a:path>
              </a:pathLst>
            </a:custGeom>
            <a:solidFill>
              <a:srgbClr val="A5C32A"/>
            </a:solidFill>
          </p:spPr>
          <p:txBody>
            <a:bodyPr/>
            <a:lstStyle/>
            <a:p>
              <a:endParaRPr lang="en-US"/>
            </a:p>
          </p:txBody>
        </p:sp>
        <p:sp>
          <p:nvSpPr>
            <p:cNvPr id="21" name="TextBox 21"/>
            <p:cNvSpPr txBox="1"/>
            <p:nvPr/>
          </p:nvSpPr>
          <p:spPr>
            <a:xfrm>
              <a:off x="0" y="-38100"/>
              <a:ext cx="7161516" cy="3057079"/>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1268004" y="2708472"/>
            <a:ext cx="5037498" cy="1786890"/>
          </a:xfrm>
          <a:prstGeom prst="rect">
            <a:avLst/>
          </a:prstGeom>
        </p:spPr>
        <p:txBody>
          <a:bodyPr lIns="0" tIns="0" rIns="0" bIns="0" rtlCol="0" anchor="t">
            <a:spAutoFit/>
          </a:bodyPr>
          <a:lstStyle/>
          <a:p>
            <a:pPr algn="l">
              <a:lnSpc>
                <a:spcPts val="7080"/>
              </a:lnSpc>
            </a:pPr>
            <a:r>
              <a:rPr lang="en-US" sz="6000" b="1">
                <a:solidFill>
                  <a:srgbClr val="000000"/>
                </a:solidFill>
                <a:latin typeface="Inter Bold"/>
                <a:ea typeface="Inter Bold"/>
                <a:cs typeface="Inter Bold"/>
                <a:sym typeface="Inter Bold"/>
              </a:rPr>
              <a:t>About Our Agriculture</a:t>
            </a:r>
          </a:p>
        </p:txBody>
      </p:sp>
      <p:grpSp>
        <p:nvGrpSpPr>
          <p:cNvPr id="23" name="Group 23"/>
          <p:cNvGrpSpPr/>
          <p:nvPr/>
        </p:nvGrpSpPr>
        <p:grpSpPr>
          <a:xfrm>
            <a:off x="11830699" y="2344322"/>
            <a:ext cx="209966" cy="209966"/>
            <a:chOff x="0" y="0"/>
            <a:chExt cx="165899" cy="165899"/>
          </a:xfrm>
        </p:grpSpPr>
        <p:sp>
          <p:nvSpPr>
            <p:cNvPr id="24" name="Freeform 24"/>
            <p:cNvSpPr/>
            <p:nvPr/>
          </p:nvSpPr>
          <p:spPr>
            <a:xfrm>
              <a:off x="0" y="0"/>
              <a:ext cx="165899" cy="165899"/>
            </a:xfrm>
            <a:custGeom>
              <a:avLst/>
              <a:gdLst/>
              <a:ahLst/>
              <a:cxnLst/>
              <a:rect l="l" t="t" r="r" b="b"/>
              <a:pathLst>
                <a:path w="165899" h="165899">
                  <a:moveTo>
                    <a:pt x="0" y="0"/>
                  </a:moveTo>
                  <a:lnTo>
                    <a:pt x="165899" y="0"/>
                  </a:lnTo>
                  <a:lnTo>
                    <a:pt x="165899" y="165899"/>
                  </a:lnTo>
                  <a:lnTo>
                    <a:pt x="0" y="165899"/>
                  </a:lnTo>
                  <a:close/>
                </a:path>
              </a:pathLst>
            </a:custGeom>
            <a:solidFill>
              <a:srgbClr val="A5C32A"/>
            </a:solidFill>
          </p:spPr>
          <p:txBody>
            <a:bodyPr/>
            <a:lstStyle/>
            <a:p>
              <a:endParaRPr lang="en-US"/>
            </a:p>
          </p:txBody>
        </p:sp>
        <p:sp>
          <p:nvSpPr>
            <p:cNvPr id="25" name="TextBox 25"/>
            <p:cNvSpPr txBox="1"/>
            <p:nvPr/>
          </p:nvSpPr>
          <p:spPr>
            <a:xfrm>
              <a:off x="0" y="-38100"/>
              <a:ext cx="165899" cy="203999"/>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8685857" y="5629275"/>
            <a:ext cx="8044867" cy="4244340"/>
          </a:xfrm>
          <a:prstGeom prst="rect">
            <a:avLst/>
          </a:prstGeom>
        </p:spPr>
        <p:txBody>
          <a:bodyPr lIns="0" tIns="0" rIns="0" bIns="0" rtlCol="0" anchor="t">
            <a:spAutoFit/>
          </a:bodyPr>
          <a:lstStyle/>
          <a:p>
            <a:pPr algn="ctr">
              <a:lnSpc>
                <a:spcPts val="2519"/>
              </a:lnSpc>
            </a:pPr>
            <a:r>
              <a:rPr lang="en-US" sz="1799" b="1">
                <a:solidFill>
                  <a:srgbClr val="FFFFFF"/>
                </a:solidFill>
                <a:latin typeface="Open Sans Bold"/>
                <a:ea typeface="Open Sans Bold"/>
                <a:cs typeface="Open Sans Bold"/>
                <a:sym typeface="Open Sans Bold"/>
              </a:rPr>
              <a:t>The agricultural technology (AgTech) industry is transforming traditional farming by integrating innovative technologies to improve efficiency, sustainability, and productivity. From precision farming using sensors and data analytics to advancements in soil management and crop monitoring, AgTech is revolutionizing the way we grow food. By leveraging AI, IoT, and machine learning, AgTech solutions enable farmers to optimize resource use, enhance crop yields, and reduce environmental impact. As the global population grows and environmental challenges intensify, AgTech is key to ensuring food security and fostering sustainable agricultural practices worldwide.</a:t>
            </a:r>
          </a:p>
          <a:p>
            <a:pPr algn="l">
              <a:lnSpc>
                <a:spcPts val="2100"/>
              </a:lnSpc>
            </a:pPr>
            <a:endParaRPr lang="en-US" sz="1799" b="1">
              <a:solidFill>
                <a:srgbClr val="FFFFFF"/>
              </a:solidFill>
              <a:latin typeface="Open Sans Bold"/>
              <a:ea typeface="Open Sans Bold"/>
              <a:cs typeface="Open Sans Bold"/>
              <a:sym typeface="Open Sans Bold"/>
            </a:endParaRPr>
          </a:p>
          <a:p>
            <a:pPr algn="l">
              <a:lnSpc>
                <a:spcPts val="2100"/>
              </a:lnSpc>
            </a:pPr>
            <a:endParaRPr lang="en-US" sz="1799" b="1">
              <a:solidFill>
                <a:srgbClr val="FFFFFF"/>
              </a:solidFill>
              <a:latin typeface="Open Sans Bold"/>
              <a:ea typeface="Open Sans Bold"/>
              <a:cs typeface="Open Sans Bold"/>
              <a:sym typeface="Open Sans Bold"/>
            </a:endParaRPr>
          </a:p>
          <a:p>
            <a:pPr algn="l">
              <a:lnSpc>
                <a:spcPts val="2100"/>
              </a:lnSpc>
              <a:spcBef>
                <a:spcPct val="0"/>
              </a:spcBef>
            </a:pPr>
            <a:endParaRPr lang="en-US" sz="1799" b="1">
              <a:solidFill>
                <a:srgbClr val="FFFFFF"/>
              </a:solidFill>
              <a:latin typeface="Open Sans Bold"/>
              <a:ea typeface="Open Sans Bold"/>
              <a:cs typeface="Open Sans Bold"/>
              <a:sym typeface="Open Sans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10" name="TextBox 10"/>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11" name="TextBox 11"/>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12" name="TextBox 12"/>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dirty="0">
                <a:solidFill>
                  <a:srgbClr val="000000"/>
                </a:solidFill>
                <a:latin typeface="Open Sans"/>
                <a:ea typeface="Open Sans"/>
                <a:cs typeface="Open Sans"/>
                <a:sym typeface="Open Sans"/>
              </a:rPr>
              <a:t>Home</a:t>
            </a:r>
          </a:p>
        </p:txBody>
      </p:sp>
      <p:sp>
        <p:nvSpPr>
          <p:cNvPr id="13" name="TextBox 13"/>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dirty="0" err="1">
                <a:solidFill>
                  <a:srgbClr val="000000"/>
                </a:solidFill>
                <a:latin typeface="Open Sans"/>
                <a:ea typeface="Open Sans"/>
                <a:cs typeface="Open Sans"/>
                <a:sym typeface="Open Sans"/>
              </a:rPr>
              <a:t>Fradel</a:t>
            </a:r>
            <a:r>
              <a:rPr lang="en-US" sz="1200" dirty="0">
                <a:solidFill>
                  <a:srgbClr val="000000"/>
                </a:solidFill>
                <a:latin typeface="Open Sans"/>
                <a:ea typeface="Open Sans"/>
                <a:cs typeface="Open Sans"/>
                <a:sym typeface="Open Sans"/>
              </a:rPr>
              <a:t> and Spies</a:t>
            </a:r>
          </a:p>
        </p:txBody>
      </p:sp>
      <p:grpSp>
        <p:nvGrpSpPr>
          <p:cNvPr id="14" name="Group 14"/>
          <p:cNvGrpSpPr/>
          <p:nvPr/>
        </p:nvGrpSpPr>
        <p:grpSpPr>
          <a:xfrm>
            <a:off x="18240375" y="8026636"/>
            <a:ext cx="47625" cy="1231664"/>
            <a:chOff x="0" y="0"/>
            <a:chExt cx="37630" cy="973166"/>
          </a:xfrm>
        </p:grpSpPr>
        <p:sp>
          <p:nvSpPr>
            <p:cNvPr id="15" name="Freeform 15"/>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16" name="TextBox 16"/>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0" y="1028700"/>
            <a:ext cx="7037624" cy="9258300"/>
            <a:chOff x="0" y="0"/>
            <a:chExt cx="9383498" cy="12344400"/>
          </a:xfrm>
        </p:grpSpPr>
        <p:pic>
          <p:nvPicPr>
            <p:cNvPr id="18" name="Picture 18"/>
            <p:cNvPicPr>
              <a:picLocks noChangeAspect="1"/>
            </p:cNvPicPr>
            <p:nvPr/>
          </p:nvPicPr>
          <p:blipFill>
            <a:blip r:embed="rId4"/>
            <a:srcRect l="24677" r="24677"/>
            <a:stretch>
              <a:fillRect/>
            </a:stretch>
          </p:blipFill>
          <p:spPr>
            <a:xfrm>
              <a:off x="0" y="0"/>
              <a:ext cx="9383498" cy="12344400"/>
            </a:xfrm>
            <a:prstGeom prst="rect">
              <a:avLst/>
            </a:prstGeom>
          </p:spPr>
        </p:pic>
      </p:grpSp>
      <p:grpSp>
        <p:nvGrpSpPr>
          <p:cNvPr id="19" name="Group 19"/>
          <p:cNvGrpSpPr/>
          <p:nvPr/>
        </p:nvGrpSpPr>
        <p:grpSpPr>
          <a:xfrm>
            <a:off x="7583742" y="1565617"/>
            <a:ext cx="3197237" cy="3197237"/>
            <a:chOff x="0" y="0"/>
            <a:chExt cx="4262983" cy="4262983"/>
          </a:xfrm>
        </p:grpSpPr>
        <p:pic>
          <p:nvPicPr>
            <p:cNvPr id="20" name="Picture 20"/>
            <p:cNvPicPr>
              <a:picLocks noChangeAspect="1"/>
            </p:cNvPicPr>
            <p:nvPr/>
          </p:nvPicPr>
          <p:blipFill>
            <a:blip r:embed="rId5"/>
            <a:srcRect l="33041"/>
            <a:stretch>
              <a:fillRect/>
            </a:stretch>
          </p:blipFill>
          <p:spPr>
            <a:xfrm>
              <a:off x="0" y="0"/>
              <a:ext cx="4262983" cy="4262983"/>
            </a:xfrm>
            <a:prstGeom prst="rect">
              <a:avLst/>
            </a:prstGeom>
          </p:spPr>
        </p:pic>
      </p:grpSp>
      <p:grpSp>
        <p:nvGrpSpPr>
          <p:cNvPr id="21" name="Group 21"/>
          <p:cNvGrpSpPr/>
          <p:nvPr/>
        </p:nvGrpSpPr>
        <p:grpSpPr>
          <a:xfrm>
            <a:off x="11337253" y="1565617"/>
            <a:ext cx="3197237" cy="3197237"/>
            <a:chOff x="0" y="0"/>
            <a:chExt cx="4262983" cy="4262983"/>
          </a:xfrm>
        </p:grpSpPr>
        <p:pic>
          <p:nvPicPr>
            <p:cNvPr id="22" name="Picture 22"/>
            <p:cNvPicPr>
              <a:picLocks noChangeAspect="1"/>
            </p:cNvPicPr>
            <p:nvPr/>
          </p:nvPicPr>
          <p:blipFill>
            <a:blip r:embed="rId6"/>
            <a:srcRect l="16687" r="16687"/>
            <a:stretch>
              <a:fillRect/>
            </a:stretch>
          </p:blipFill>
          <p:spPr>
            <a:xfrm>
              <a:off x="0" y="0"/>
              <a:ext cx="4262983" cy="4262983"/>
            </a:xfrm>
            <a:prstGeom prst="rect">
              <a:avLst/>
            </a:prstGeom>
          </p:spPr>
        </p:pic>
      </p:grpSp>
      <p:grpSp>
        <p:nvGrpSpPr>
          <p:cNvPr id="23" name="Group 23"/>
          <p:cNvGrpSpPr/>
          <p:nvPr/>
        </p:nvGrpSpPr>
        <p:grpSpPr>
          <a:xfrm>
            <a:off x="15090763" y="1565617"/>
            <a:ext cx="3197237" cy="3197237"/>
            <a:chOff x="0" y="0"/>
            <a:chExt cx="4262983" cy="4262983"/>
          </a:xfrm>
        </p:grpSpPr>
        <p:pic>
          <p:nvPicPr>
            <p:cNvPr id="24" name="Picture 24"/>
            <p:cNvPicPr>
              <a:picLocks noChangeAspect="1"/>
            </p:cNvPicPr>
            <p:nvPr/>
          </p:nvPicPr>
          <p:blipFill>
            <a:blip r:embed="rId7"/>
            <a:srcRect r="33500"/>
            <a:stretch>
              <a:fillRect/>
            </a:stretch>
          </p:blipFill>
          <p:spPr>
            <a:xfrm>
              <a:off x="0" y="0"/>
              <a:ext cx="4262983" cy="4262983"/>
            </a:xfrm>
            <a:prstGeom prst="rect">
              <a:avLst/>
            </a:prstGeom>
          </p:spPr>
        </p:pic>
      </p:grpSp>
      <p:sp>
        <p:nvSpPr>
          <p:cNvPr id="25" name="TextBox 25"/>
          <p:cNvSpPr txBox="1"/>
          <p:nvPr/>
        </p:nvSpPr>
        <p:spPr>
          <a:xfrm>
            <a:off x="9384645" y="5456869"/>
            <a:ext cx="7539289" cy="891540"/>
          </a:xfrm>
          <a:prstGeom prst="rect">
            <a:avLst/>
          </a:prstGeom>
        </p:spPr>
        <p:txBody>
          <a:bodyPr lIns="0" tIns="0" rIns="0" bIns="0" rtlCol="0" anchor="t">
            <a:spAutoFit/>
          </a:bodyPr>
          <a:lstStyle/>
          <a:p>
            <a:pPr algn="l">
              <a:lnSpc>
                <a:spcPts val="7080"/>
              </a:lnSpc>
            </a:pPr>
            <a:r>
              <a:rPr lang="en-US" sz="6000" b="1">
                <a:solidFill>
                  <a:srgbClr val="000000"/>
                </a:solidFill>
                <a:latin typeface="Inter Bold"/>
                <a:ea typeface="Inter Bold"/>
                <a:cs typeface="Inter Bold"/>
                <a:sym typeface="Inter Bold"/>
              </a:rPr>
              <a:t>OBSERVATIONS</a:t>
            </a:r>
          </a:p>
        </p:txBody>
      </p:sp>
      <p:grpSp>
        <p:nvGrpSpPr>
          <p:cNvPr id="26" name="Group 26"/>
          <p:cNvGrpSpPr/>
          <p:nvPr/>
        </p:nvGrpSpPr>
        <p:grpSpPr>
          <a:xfrm>
            <a:off x="8964249" y="5788131"/>
            <a:ext cx="209966" cy="209966"/>
            <a:chOff x="0" y="0"/>
            <a:chExt cx="165899" cy="165899"/>
          </a:xfrm>
        </p:grpSpPr>
        <p:sp>
          <p:nvSpPr>
            <p:cNvPr id="27" name="Freeform 27"/>
            <p:cNvSpPr/>
            <p:nvPr/>
          </p:nvSpPr>
          <p:spPr>
            <a:xfrm>
              <a:off x="0" y="0"/>
              <a:ext cx="165899" cy="165899"/>
            </a:xfrm>
            <a:custGeom>
              <a:avLst/>
              <a:gdLst/>
              <a:ahLst/>
              <a:cxnLst/>
              <a:rect l="l" t="t" r="r" b="b"/>
              <a:pathLst>
                <a:path w="165899" h="165899">
                  <a:moveTo>
                    <a:pt x="0" y="0"/>
                  </a:moveTo>
                  <a:lnTo>
                    <a:pt x="165899" y="0"/>
                  </a:lnTo>
                  <a:lnTo>
                    <a:pt x="165899" y="165899"/>
                  </a:lnTo>
                  <a:lnTo>
                    <a:pt x="0" y="165899"/>
                  </a:lnTo>
                  <a:close/>
                </a:path>
              </a:pathLst>
            </a:custGeom>
            <a:solidFill>
              <a:srgbClr val="A5C32A"/>
            </a:solidFill>
          </p:spPr>
          <p:txBody>
            <a:bodyPr/>
            <a:lstStyle/>
            <a:p>
              <a:endParaRPr lang="en-US"/>
            </a:p>
          </p:txBody>
        </p:sp>
        <p:sp>
          <p:nvSpPr>
            <p:cNvPr id="28" name="TextBox 28"/>
            <p:cNvSpPr txBox="1"/>
            <p:nvPr/>
          </p:nvSpPr>
          <p:spPr>
            <a:xfrm>
              <a:off x="0" y="-38100"/>
              <a:ext cx="165899" cy="203999"/>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8412990" y="6424817"/>
            <a:ext cx="9482599" cy="2554545"/>
          </a:xfrm>
          <a:prstGeom prst="rect">
            <a:avLst/>
          </a:prstGeom>
        </p:spPr>
        <p:txBody>
          <a:bodyPr lIns="0" tIns="0" rIns="0" bIns="0" rtlCol="0" anchor="t">
            <a:spAutoFit/>
          </a:bodyPr>
          <a:lstStyle/>
          <a:p>
            <a:pPr marL="311776" lvl="1" indent="-155888" algn="l">
              <a:lnSpc>
                <a:spcPts val="2021"/>
              </a:lnSpc>
              <a:buFont typeface="Arial"/>
              <a:buChar char="•"/>
            </a:pPr>
            <a:r>
              <a:rPr lang="en-US" sz="1600" b="1" dirty="0"/>
              <a:t>Soil &amp; pH</a:t>
            </a:r>
            <a:r>
              <a:rPr lang="en-US" sz="1600" dirty="0"/>
              <a:t>: Match crops to soil texture and pH for optimal yields.</a:t>
            </a:r>
          </a:p>
          <a:p>
            <a:pPr marL="311776" lvl="1" indent="-155888" algn="l">
              <a:lnSpc>
                <a:spcPts val="2021"/>
              </a:lnSpc>
              <a:buFont typeface="Arial"/>
              <a:buChar char="•"/>
            </a:pPr>
            <a:r>
              <a:rPr lang="en-US" sz="1600" b="1" dirty="0"/>
              <a:t>Climate Zones</a:t>
            </a:r>
            <a:r>
              <a:rPr lang="en-US" sz="1600" dirty="0"/>
              <a:t>: Select crops suited to local climate for productivity.</a:t>
            </a:r>
          </a:p>
          <a:p>
            <a:pPr marL="311776" lvl="1" indent="-155888" algn="l">
              <a:lnSpc>
                <a:spcPts val="2021"/>
              </a:lnSpc>
              <a:buFont typeface="Arial"/>
              <a:buChar char="•"/>
            </a:pPr>
            <a:r>
              <a:rPr lang="en-US" sz="1600" b="1" dirty="0"/>
              <a:t>Organic Matter</a:t>
            </a:r>
            <a:r>
              <a:rPr lang="en-US" sz="1600" dirty="0"/>
              <a:t>: Maintain sufficient levels to boost soil fertility.</a:t>
            </a:r>
          </a:p>
          <a:p>
            <a:pPr marL="311776" lvl="1" indent="-155888" algn="l">
              <a:lnSpc>
                <a:spcPts val="2021"/>
              </a:lnSpc>
              <a:buFont typeface="Arial"/>
              <a:buChar char="•"/>
            </a:pPr>
            <a:r>
              <a:rPr lang="en-US" sz="1600" b="1" dirty="0"/>
              <a:t>Salinity</a:t>
            </a:r>
            <a:r>
              <a:rPr lang="en-US" sz="1600" dirty="0"/>
              <a:t>: </a:t>
            </a:r>
            <a:r>
              <a:rPr lang="en-US" sz="1600" dirty="0" err="1"/>
              <a:t>Opt</a:t>
            </a:r>
            <a:r>
              <a:rPr lang="en-US" sz="1600" dirty="0"/>
              <a:t> for salt-tolerant crops in high-salinity areas.</a:t>
            </a:r>
          </a:p>
          <a:p>
            <a:pPr marL="311776" lvl="1" indent="-155888" algn="l">
              <a:lnSpc>
                <a:spcPts val="2021"/>
              </a:lnSpc>
              <a:buFont typeface="Arial"/>
              <a:buChar char="•"/>
            </a:pPr>
            <a:r>
              <a:rPr lang="en-US" sz="1600" b="1" dirty="0"/>
              <a:t>Weather Adaptation</a:t>
            </a:r>
            <a:r>
              <a:rPr lang="en-US" sz="1600" dirty="0"/>
              <a:t>: Choose drought- or temperature-tolerant crops.</a:t>
            </a:r>
          </a:p>
          <a:p>
            <a:pPr marL="311776" lvl="1" indent="-155888" algn="l">
              <a:lnSpc>
                <a:spcPts val="2021"/>
              </a:lnSpc>
              <a:buFont typeface="Arial"/>
              <a:buChar char="•"/>
            </a:pPr>
            <a:r>
              <a:rPr lang="en-US" sz="1600" b="1" dirty="0"/>
              <a:t>Crop Rotation</a:t>
            </a:r>
            <a:r>
              <a:rPr lang="en-US" sz="1600" dirty="0"/>
              <a:t>: Improve soil health and reduce pests.</a:t>
            </a:r>
          </a:p>
          <a:p>
            <a:pPr marL="311776" lvl="1" indent="-155888" algn="l">
              <a:lnSpc>
                <a:spcPts val="2021"/>
              </a:lnSpc>
              <a:buFont typeface="Arial"/>
              <a:buChar char="•"/>
            </a:pPr>
            <a:r>
              <a:rPr lang="en-US" sz="1600" b="1" dirty="0"/>
              <a:t>Pest Management</a:t>
            </a:r>
            <a:r>
              <a:rPr lang="en-US" sz="1600" dirty="0"/>
              <a:t>: Use data to predict pests and limit pesticide use.</a:t>
            </a:r>
          </a:p>
          <a:p>
            <a:pPr marL="311776" lvl="1" indent="-155888" algn="l">
              <a:lnSpc>
                <a:spcPts val="2021"/>
              </a:lnSpc>
              <a:buFont typeface="Arial"/>
              <a:buChar char="•"/>
            </a:pPr>
            <a:r>
              <a:rPr lang="en-US" sz="1600" b="1" dirty="0"/>
              <a:t>Water Efficiency</a:t>
            </a:r>
            <a:r>
              <a:rPr lang="en-US" sz="1600" dirty="0"/>
              <a:t>: Align crops with local humidity and moisture.</a:t>
            </a:r>
          </a:p>
          <a:p>
            <a:pPr marL="311776" lvl="1" indent="-155888" algn="l">
              <a:lnSpc>
                <a:spcPts val="2021"/>
              </a:lnSpc>
              <a:buFont typeface="Arial"/>
              <a:buChar char="•"/>
            </a:pPr>
            <a:r>
              <a:rPr lang="en-US" sz="1600" b="1" dirty="0"/>
              <a:t>Technology</a:t>
            </a:r>
            <a:r>
              <a:rPr lang="en-US" sz="1600" dirty="0"/>
              <a:t>: Monitor and adapt practices with real-time tools.</a:t>
            </a:r>
          </a:p>
          <a:p>
            <a:pPr marL="311776" lvl="1" indent="-155888" algn="l">
              <a:lnSpc>
                <a:spcPts val="2021"/>
              </a:lnSpc>
              <a:buFont typeface="Arial"/>
              <a:buChar char="•"/>
            </a:pPr>
            <a:r>
              <a:rPr lang="en-US" sz="1600" b="1" dirty="0"/>
              <a:t>Market Alignment</a:t>
            </a:r>
            <a:r>
              <a:rPr lang="en-US" sz="1600" dirty="0"/>
              <a:t>: Grow crops with high demand and profitability.</a:t>
            </a:r>
            <a:endParaRPr lang="en-US" sz="1444" dirty="0">
              <a:solidFill>
                <a:srgbClr val="1F2020"/>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EDEDED"/>
            </a:solidFill>
          </p:spPr>
          <p:txBody>
            <a:bodyPr/>
            <a:lstStyle/>
            <a:p>
              <a:endParaRPr lang="en-US"/>
            </a:p>
          </p:txBody>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10" name="TextBox 10"/>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11" name="TextBox 11"/>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12" name="TextBox 12"/>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Home</a:t>
            </a:r>
          </a:p>
        </p:txBody>
      </p:sp>
      <p:sp>
        <p:nvSpPr>
          <p:cNvPr id="13" name="TextBox 13"/>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Fradel and Spies</a:t>
            </a:r>
          </a:p>
        </p:txBody>
      </p:sp>
      <p:grpSp>
        <p:nvGrpSpPr>
          <p:cNvPr id="14" name="Group 14"/>
          <p:cNvGrpSpPr/>
          <p:nvPr/>
        </p:nvGrpSpPr>
        <p:grpSpPr>
          <a:xfrm>
            <a:off x="18240375" y="8026636"/>
            <a:ext cx="47625" cy="1231664"/>
            <a:chOff x="0" y="0"/>
            <a:chExt cx="37630" cy="973166"/>
          </a:xfrm>
        </p:grpSpPr>
        <p:sp>
          <p:nvSpPr>
            <p:cNvPr id="15" name="Freeform 15"/>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16" name="TextBox 16"/>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029700" y="1028700"/>
            <a:ext cx="8229600" cy="8229600"/>
            <a:chOff x="0" y="0"/>
            <a:chExt cx="10972800" cy="10972800"/>
          </a:xfrm>
        </p:grpSpPr>
        <p:pic>
          <p:nvPicPr>
            <p:cNvPr id="18" name="Picture 18"/>
            <p:cNvPicPr>
              <a:picLocks noChangeAspect="1"/>
            </p:cNvPicPr>
            <p:nvPr/>
          </p:nvPicPr>
          <p:blipFill>
            <a:blip r:embed="rId4"/>
            <a:srcRect l="19595" r="13737"/>
            <a:stretch>
              <a:fillRect/>
            </a:stretch>
          </p:blipFill>
          <p:spPr>
            <a:xfrm>
              <a:off x="0" y="0"/>
              <a:ext cx="10972800" cy="10972800"/>
            </a:xfrm>
            <a:prstGeom prst="rect">
              <a:avLst/>
            </a:prstGeom>
          </p:spPr>
        </p:pic>
      </p:grpSp>
      <p:sp>
        <p:nvSpPr>
          <p:cNvPr id="19" name="TextBox 19"/>
          <p:cNvSpPr txBox="1"/>
          <p:nvPr/>
        </p:nvSpPr>
        <p:spPr>
          <a:xfrm>
            <a:off x="392956" y="1097054"/>
            <a:ext cx="8421493" cy="891540"/>
          </a:xfrm>
          <a:prstGeom prst="rect">
            <a:avLst/>
          </a:prstGeom>
        </p:spPr>
        <p:txBody>
          <a:bodyPr lIns="0" tIns="0" rIns="0" bIns="0" rtlCol="0" anchor="t">
            <a:spAutoFit/>
          </a:bodyPr>
          <a:lstStyle/>
          <a:p>
            <a:pPr algn="l">
              <a:lnSpc>
                <a:spcPts val="7080"/>
              </a:lnSpc>
            </a:pPr>
            <a:r>
              <a:rPr lang="en-US" sz="6000" b="1" dirty="0">
                <a:solidFill>
                  <a:srgbClr val="000000"/>
                </a:solidFill>
                <a:latin typeface="Inter Bold"/>
                <a:ea typeface="Inter Bold"/>
                <a:cs typeface="Inter Bold"/>
                <a:sym typeface="Inter Bold"/>
              </a:rPr>
              <a:t>RECOMMENDATION</a:t>
            </a:r>
          </a:p>
        </p:txBody>
      </p:sp>
      <p:sp>
        <p:nvSpPr>
          <p:cNvPr id="23" name="TextBox 23"/>
          <p:cNvSpPr txBox="1"/>
          <p:nvPr/>
        </p:nvSpPr>
        <p:spPr>
          <a:xfrm>
            <a:off x="400050" y="2612925"/>
            <a:ext cx="8229600" cy="6647974"/>
          </a:xfrm>
          <a:prstGeom prst="rect">
            <a:avLst/>
          </a:prstGeom>
        </p:spPr>
        <p:txBody>
          <a:bodyPr wrap="square" lIns="0" tIns="0" rIns="0" bIns="0" rtlCol="0" anchor="t">
            <a:spAutoFit/>
          </a:bodyPr>
          <a:lstStyle/>
          <a:p>
            <a:r>
              <a:rPr lang="en-US" sz="2400" b="1" dirty="0"/>
              <a:t>Zone Recommendations</a:t>
            </a:r>
            <a:r>
              <a:rPr lang="en-US" sz="2400" dirty="0"/>
              <a:t>:</a:t>
            </a:r>
          </a:p>
          <a:p>
            <a:r>
              <a:rPr lang="en-US" sz="2400" dirty="0"/>
              <a:t>Zone 5: Best for apple varieties due to favorable conditions.</a:t>
            </a:r>
          </a:p>
          <a:p>
            <a:r>
              <a:rPr lang="en-US" sz="2400" dirty="0"/>
              <a:t>Zone 6: Ideal for cherries and chestnuts, supported by diverse environmental factors.</a:t>
            </a:r>
          </a:p>
          <a:p>
            <a:r>
              <a:rPr lang="en-US" sz="2400" dirty="0"/>
              <a:t>Zone 7: Suitable for blackberries and blueberries, encouraging berry cultivation.</a:t>
            </a:r>
          </a:p>
          <a:p>
            <a:r>
              <a:rPr lang="en-US" sz="2400" b="1" dirty="0"/>
              <a:t>Soil Type Recommendations</a:t>
            </a:r>
            <a:r>
              <a:rPr lang="en-US" sz="2400" dirty="0"/>
              <a:t>:</a:t>
            </a:r>
          </a:p>
          <a:p>
            <a:r>
              <a:rPr lang="en-US" sz="2400" dirty="0"/>
              <a:t>Slightly alkaline, sandy loam soils: Prioritize fruit crops like apples and pears.</a:t>
            </a:r>
          </a:p>
          <a:p>
            <a:r>
              <a:rPr lang="en-US" sz="2400" dirty="0"/>
              <a:t>Neutral loamy soils: Best for root crops like carrots and beets.</a:t>
            </a:r>
          </a:p>
          <a:p>
            <a:r>
              <a:rPr lang="en-US" sz="2400" b="1" dirty="0"/>
              <a:t>Organic Matter Content</a:t>
            </a:r>
            <a:r>
              <a:rPr lang="en-US" sz="2400" dirty="0"/>
              <a:t>:</a:t>
            </a:r>
          </a:p>
          <a:p>
            <a:r>
              <a:rPr lang="en-US" sz="2400" dirty="0"/>
              <a:t>High organic matter (4%-6%): Suitable for bananas, oranges, and watermelons.</a:t>
            </a:r>
          </a:p>
          <a:p>
            <a:r>
              <a:rPr lang="en-US" sz="2400" dirty="0"/>
              <a:t>Low organic matter (1%-2%): Ideal for root vegetables like beetroot, carrot, and turnip.</a:t>
            </a:r>
          </a:p>
          <a:p>
            <a:r>
              <a:rPr lang="en-US" sz="2400" b="1" dirty="0"/>
              <a:t>Additional Considerations</a:t>
            </a:r>
            <a:r>
              <a:rPr lang="en-US" sz="2400" dirty="0"/>
              <a:t>:</a:t>
            </a:r>
          </a:p>
          <a:p>
            <a:r>
              <a:rPr lang="en-US" sz="2400" dirty="0"/>
              <a:t>Low-humidity areas with pH 6.1–7.3: Best for crops like carrots and beets, promoting sustainable farming.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EDEDED"/>
            </a:solidFill>
          </p:spPr>
          <p:txBody>
            <a:bodyPr/>
            <a:lstStyle/>
            <a:p>
              <a:endParaRPr lang="en-US"/>
            </a:p>
          </p:txBody>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10" name="TextBox 10"/>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11" name="TextBox 11"/>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12" name="TextBox 12"/>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Home</a:t>
            </a:r>
          </a:p>
        </p:txBody>
      </p:sp>
      <p:sp>
        <p:nvSpPr>
          <p:cNvPr id="13" name="TextBox 13"/>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Fradel and Spies</a:t>
            </a:r>
          </a:p>
        </p:txBody>
      </p:sp>
      <p:grpSp>
        <p:nvGrpSpPr>
          <p:cNvPr id="14" name="Group 14"/>
          <p:cNvGrpSpPr/>
          <p:nvPr/>
        </p:nvGrpSpPr>
        <p:grpSpPr>
          <a:xfrm>
            <a:off x="1857927" y="2887880"/>
            <a:ext cx="14572145" cy="4511240"/>
            <a:chOff x="0" y="0"/>
            <a:chExt cx="8876780" cy="2748071"/>
          </a:xfrm>
        </p:grpSpPr>
        <p:sp>
          <p:nvSpPr>
            <p:cNvPr id="15" name="Freeform 15"/>
            <p:cNvSpPr/>
            <p:nvPr/>
          </p:nvSpPr>
          <p:spPr>
            <a:xfrm>
              <a:off x="0" y="0"/>
              <a:ext cx="8876780" cy="2748071"/>
            </a:xfrm>
            <a:custGeom>
              <a:avLst/>
              <a:gdLst/>
              <a:ahLst/>
              <a:cxnLst/>
              <a:rect l="l" t="t" r="r" b="b"/>
              <a:pathLst>
                <a:path w="8876780" h="2748071">
                  <a:moveTo>
                    <a:pt x="0" y="0"/>
                  </a:moveTo>
                  <a:lnTo>
                    <a:pt x="8876780" y="0"/>
                  </a:lnTo>
                  <a:lnTo>
                    <a:pt x="8876780" y="2748071"/>
                  </a:lnTo>
                  <a:lnTo>
                    <a:pt x="0" y="2748071"/>
                  </a:lnTo>
                  <a:close/>
                </a:path>
              </a:pathLst>
            </a:custGeom>
            <a:solidFill>
              <a:srgbClr val="A5C32A">
                <a:alpha val="80000"/>
              </a:srgbClr>
            </a:solidFill>
          </p:spPr>
          <p:txBody>
            <a:bodyPr/>
            <a:lstStyle/>
            <a:p>
              <a:endParaRPr lang="en-US"/>
            </a:p>
          </p:txBody>
        </p:sp>
        <p:sp>
          <p:nvSpPr>
            <p:cNvPr id="16" name="TextBox 16"/>
            <p:cNvSpPr txBox="1"/>
            <p:nvPr/>
          </p:nvSpPr>
          <p:spPr>
            <a:xfrm>
              <a:off x="0" y="-38100"/>
              <a:ext cx="8876780" cy="2786171"/>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98699" y="3625284"/>
            <a:ext cx="15890603" cy="2731633"/>
          </a:xfrm>
          <a:prstGeom prst="rect">
            <a:avLst/>
          </a:prstGeom>
        </p:spPr>
        <p:txBody>
          <a:bodyPr lIns="0" tIns="0" rIns="0" bIns="0" rtlCol="0" anchor="t">
            <a:spAutoFit/>
          </a:bodyPr>
          <a:lstStyle/>
          <a:p>
            <a:pPr algn="ctr">
              <a:lnSpc>
                <a:spcPts val="22368"/>
              </a:lnSpc>
              <a:spcBef>
                <a:spcPct val="0"/>
              </a:spcBef>
            </a:pPr>
            <a:r>
              <a:rPr lang="en-US" sz="15977" b="1">
                <a:solidFill>
                  <a:srgbClr val="FFFFFF"/>
                </a:solidFill>
                <a:latin typeface="Inter Bold"/>
                <a:ea typeface="Inter Bold"/>
                <a:cs typeface="Inter Bold"/>
                <a:sym typeface="Inter Bold"/>
              </a:rPr>
              <a:t>THE NULL SET</a:t>
            </a:r>
          </a:p>
        </p:txBody>
      </p:sp>
      <p:grpSp>
        <p:nvGrpSpPr>
          <p:cNvPr id="18" name="Group 18"/>
          <p:cNvGrpSpPr/>
          <p:nvPr/>
        </p:nvGrpSpPr>
        <p:grpSpPr>
          <a:xfrm>
            <a:off x="16598488" y="2887880"/>
            <a:ext cx="641630" cy="4511240"/>
            <a:chOff x="0" y="0"/>
            <a:chExt cx="390856" cy="2748071"/>
          </a:xfrm>
        </p:grpSpPr>
        <p:sp>
          <p:nvSpPr>
            <p:cNvPr id="19" name="Freeform 19"/>
            <p:cNvSpPr/>
            <p:nvPr/>
          </p:nvSpPr>
          <p:spPr>
            <a:xfrm>
              <a:off x="0" y="0"/>
              <a:ext cx="390856" cy="2748071"/>
            </a:xfrm>
            <a:custGeom>
              <a:avLst/>
              <a:gdLst/>
              <a:ahLst/>
              <a:cxnLst/>
              <a:rect l="l" t="t" r="r" b="b"/>
              <a:pathLst>
                <a:path w="390856" h="2748071">
                  <a:moveTo>
                    <a:pt x="0" y="0"/>
                  </a:moveTo>
                  <a:lnTo>
                    <a:pt x="390856" y="0"/>
                  </a:lnTo>
                  <a:lnTo>
                    <a:pt x="390856" y="2748071"/>
                  </a:lnTo>
                  <a:lnTo>
                    <a:pt x="0" y="2748071"/>
                  </a:lnTo>
                  <a:close/>
                </a:path>
              </a:pathLst>
            </a:custGeom>
            <a:solidFill>
              <a:srgbClr val="A5C32A">
                <a:alpha val="80000"/>
              </a:srgbClr>
            </a:solidFill>
          </p:spPr>
          <p:txBody>
            <a:bodyPr/>
            <a:lstStyle/>
            <a:p>
              <a:endParaRPr lang="en-US"/>
            </a:p>
          </p:txBody>
        </p:sp>
        <p:sp>
          <p:nvSpPr>
            <p:cNvPr id="20" name="TextBox 20"/>
            <p:cNvSpPr txBox="1"/>
            <p:nvPr/>
          </p:nvSpPr>
          <p:spPr>
            <a:xfrm>
              <a:off x="0" y="-38100"/>
              <a:ext cx="390856" cy="2786171"/>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28700" y="2887880"/>
            <a:ext cx="641630" cy="4511240"/>
            <a:chOff x="0" y="0"/>
            <a:chExt cx="390856" cy="2748071"/>
          </a:xfrm>
        </p:grpSpPr>
        <p:sp>
          <p:nvSpPr>
            <p:cNvPr id="22" name="Freeform 22"/>
            <p:cNvSpPr/>
            <p:nvPr/>
          </p:nvSpPr>
          <p:spPr>
            <a:xfrm>
              <a:off x="0" y="0"/>
              <a:ext cx="390856" cy="2748071"/>
            </a:xfrm>
            <a:custGeom>
              <a:avLst/>
              <a:gdLst/>
              <a:ahLst/>
              <a:cxnLst/>
              <a:rect l="l" t="t" r="r" b="b"/>
              <a:pathLst>
                <a:path w="390856" h="2748071">
                  <a:moveTo>
                    <a:pt x="0" y="0"/>
                  </a:moveTo>
                  <a:lnTo>
                    <a:pt x="390856" y="0"/>
                  </a:lnTo>
                  <a:lnTo>
                    <a:pt x="390856" y="2748071"/>
                  </a:lnTo>
                  <a:lnTo>
                    <a:pt x="0" y="2748071"/>
                  </a:lnTo>
                  <a:close/>
                </a:path>
              </a:pathLst>
            </a:custGeom>
            <a:solidFill>
              <a:srgbClr val="A5C32A">
                <a:alpha val="80000"/>
              </a:srgbClr>
            </a:solidFill>
          </p:spPr>
          <p:txBody>
            <a:bodyPr/>
            <a:lstStyle/>
            <a:p>
              <a:endParaRPr lang="en-US"/>
            </a:p>
          </p:txBody>
        </p:sp>
        <p:sp>
          <p:nvSpPr>
            <p:cNvPr id="23" name="TextBox 23"/>
            <p:cNvSpPr txBox="1"/>
            <p:nvPr/>
          </p:nvSpPr>
          <p:spPr>
            <a:xfrm>
              <a:off x="0" y="-38100"/>
              <a:ext cx="390856" cy="2786171"/>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8240375" y="8026636"/>
            <a:ext cx="47625" cy="1231664"/>
            <a:chOff x="0" y="0"/>
            <a:chExt cx="37630" cy="973166"/>
          </a:xfrm>
        </p:grpSpPr>
        <p:sp>
          <p:nvSpPr>
            <p:cNvPr id="25" name="Freeform 25"/>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26" name="TextBox 26"/>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028700" y="6309291"/>
            <a:ext cx="16487344" cy="860425"/>
          </a:xfrm>
          <a:prstGeom prst="rect">
            <a:avLst/>
          </a:prstGeom>
        </p:spPr>
        <p:txBody>
          <a:bodyPr lIns="0" tIns="0" rIns="0" bIns="0" rtlCol="0" anchor="t">
            <a:spAutoFit/>
          </a:bodyPr>
          <a:lstStyle/>
          <a:p>
            <a:pPr algn="ctr">
              <a:lnSpc>
                <a:spcPts val="3499"/>
              </a:lnSpc>
            </a:pPr>
            <a:r>
              <a:rPr lang="en-US" sz="2499" b="1">
                <a:solidFill>
                  <a:srgbClr val="FFFFFF"/>
                </a:solidFill>
                <a:latin typeface="Canva Sans Bold"/>
                <a:ea typeface="Canva Sans Bold"/>
                <a:cs typeface="Canva Sans Bold"/>
                <a:sym typeface="Canva Sans Bold"/>
              </a:rPr>
              <a:t>The Null Set is a clever, nerdy team name that implies both mystery </a:t>
            </a:r>
          </a:p>
          <a:p>
            <a:pPr algn="ctr">
              <a:lnSpc>
                <a:spcPts val="3499"/>
              </a:lnSpc>
              <a:spcBef>
                <a:spcPct val="0"/>
              </a:spcBef>
            </a:pPr>
            <a:r>
              <a:rPr lang="en-US" sz="2499" b="1">
                <a:solidFill>
                  <a:srgbClr val="FFFFFF"/>
                </a:solidFill>
                <a:latin typeface="Canva Sans Bold"/>
                <a:ea typeface="Canva Sans Bold"/>
                <a:cs typeface="Canva Sans Bold"/>
                <a:sym typeface="Canva Sans Bold"/>
              </a:rPr>
              <a:t>and a strong grasp of fundamental mathematical concepts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EDEDED"/>
            </a:solidFill>
          </p:spPr>
          <p:txBody>
            <a:bodyPr/>
            <a:lstStyle/>
            <a:p>
              <a:endParaRPr lang="en-US"/>
            </a:p>
          </p:txBody>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240375" y="8026636"/>
            <a:ext cx="47625" cy="1231664"/>
            <a:chOff x="0" y="0"/>
            <a:chExt cx="37630" cy="973166"/>
          </a:xfrm>
        </p:grpSpPr>
        <p:sp>
          <p:nvSpPr>
            <p:cNvPr id="10" name="Freeform 10"/>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11" name="TextBox 11"/>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155891" y="4169759"/>
            <a:ext cx="3120515" cy="3120515"/>
            <a:chOff x="0" y="0"/>
            <a:chExt cx="4160687" cy="4160687"/>
          </a:xfrm>
        </p:grpSpPr>
        <p:pic>
          <p:nvPicPr>
            <p:cNvPr id="13" name="Picture 13"/>
            <p:cNvPicPr>
              <a:picLocks noChangeAspect="1"/>
            </p:cNvPicPr>
            <p:nvPr/>
          </p:nvPicPr>
          <p:blipFill>
            <a:blip r:embed="rId4"/>
            <a:srcRect l="29488" t="31858" r="3422" b="1053"/>
            <a:stretch>
              <a:fillRect/>
            </a:stretch>
          </p:blipFill>
          <p:spPr>
            <a:xfrm>
              <a:off x="0" y="0"/>
              <a:ext cx="4160687" cy="4160687"/>
            </a:xfrm>
            <a:prstGeom prst="rect">
              <a:avLst/>
            </a:prstGeom>
          </p:spPr>
        </p:pic>
      </p:grpSp>
      <p:grpSp>
        <p:nvGrpSpPr>
          <p:cNvPr id="14" name="Group 14"/>
          <p:cNvGrpSpPr/>
          <p:nvPr/>
        </p:nvGrpSpPr>
        <p:grpSpPr>
          <a:xfrm>
            <a:off x="2155891" y="7443493"/>
            <a:ext cx="3120515" cy="688817"/>
            <a:chOff x="0" y="0"/>
            <a:chExt cx="845539" cy="186643"/>
          </a:xfrm>
        </p:grpSpPr>
        <p:sp>
          <p:nvSpPr>
            <p:cNvPr id="15" name="Freeform 15"/>
            <p:cNvSpPr/>
            <p:nvPr/>
          </p:nvSpPr>
          <p:spPr>
            <a:xfrm>
              <a:off x="0" y="0"/>
              <a:ext cx="845539" cy="186643"/>
            </a:xfrm>
            <a:custGeom>
              <a:avLst/>
              <a:gdLst/>
              <a:ahLst/>
              <a:cxnLst/>
              <a:rect l="l" t="t" r="r" b="b"/>
              <a:pathLst>
                <a:path w="845539" h="186643">
                  <a:moveTo>
                    <a:pt x="0" y="0"/>
                  </a:moveTo>
                  <a:lnTo>
                    <a:pt x="845539" y="0"/>
                  </a:lnTo>
                  <a:lnTo>
                    <a:pt x="845539" y="186643"/>
                  </a:lnTo>
                  <a:lnTo>
                    <a:pt x="0" y="186643"/>
                  </a:lnTo>
                  <a:close/>
                </a:path>
              </a:pathLst>
            </a:custGeom>
            <a:solidFill>
              <a:srgbClr val="A5C32A"/>
            </a:solidFill>
          </p:spPr>
          <p:txBody>
            <a:bodyPr/>
            <a:lstStyle/>
            <a:p>
              <a:endParaRPr lang="en-US"/>
            </a:p>
          </p:txBody>
        </p:sp>
        <p:sp>
          <p:nvSpPr>
            <p:cNvPr id="16" name="TextBox 16"/>
            <p:cNvSpPr txBox="1"/>
            <p:nvPr/>
          </p:nvSpPr>
          <p:spPr>
            <a:xfrm>
              <a:off x="0" y="-38100"/>
              <a:ext cx="845539" cy="22474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774458" y="4169759"/>
            <a:ext cx="3120515" cy="3120515"/>
            <a:chOff x="0" y="0"/>
            <a:chExt cx="4160687" cy="4160687"/>
          </a:xfrm>
        </p:grpSpPr>
        <p:pic>
          <p:nvPicPr>
            <p:cNvPr id="18" name="Picture 18"/>
            <p:cNvPicPr>
              <a:picLocks noChangeAspect="1"/>
            </p:cNvPicPr>
            <p:nvPr/>
          </p:nvPicPr>
          <p:blipFill>
            <a:blip r:embed="rId5"/>
            <a:srcRect t="12499" b="12500"/>
            <a:stretch>
              <a:fillRect/>
            </a:stretch>
          </p:blipFill>
          <p:spPr>
            <a:xfrm>
              <a:off x="0" y="0"/>
              <a:ext cx="4160687" cy="4160687"/>
            </a:xfrm>
            <a:prstGeom prst="rect">
              <a:avLst/>
            </a:prstGeom>
          </p:spPr>
        </p:pic>
      </p:grpSp>
      <p:grpSp>
        <p:nvGrpSpPr>
          <p:cNvPr id="19" name="Group 19"/>
          <p:cNvGrpSpPr/>
          <p:nvPr/>
        </p:nvGrpSpPr>
        <p:grpSpPr>
          <a:xfrm>
            <a:off x="5774458" y="7443493"/>
            <a:ext cx="3120515" cy="688817"/>
            <a:chOff x="0" y="0"/>
            <a:chExt cx="845539" cy="186643"/>
          </a:xfrm>
        </p:grpSpPr>
        <p:sp>
          <p:nvSpPr>
            <p:cNvPr id="20" name="Freeform 20"/>
            <p:cNvSpPr/>
            <p:nvPr/>
          </p:nvSpPr>
          <p:spPr>
            <a:xfrm>
              <a:off x="0" y="0"/>
              <a:ext cx="845539" cy="186643"/>
            </a:xfrm>
            <a:custGeom>
              <a:avLst/>
              <a:gdLst/>
              <a:ahLst/>
              <a:cxnLst/>
              <a:rect l="l" t="t" r="r" b="b"/>
              <a:pathLst>
                <a:path w="845539" h="186643">
                  <a:moveTo>
                    <a:pt x="0" y="0"/>
                  </a:moveTo>
                  <a:lnTo>
                    <a:pt x="845539" y="0"/>
                  </a:lnTo>
                  <a:lnTo>
                    <a:pt x="845539" y="186643"/>
                  </a:lnTo>
                  <a:lnTo>
                    <a:pt x="0" y="186643"/>
                  </a:lnTo>
                  <a:close/>
                </a:path>
              </a:pathLst>
            </a:custGeom>
            <a:solidFill>
              <a:srgbClr val="A5C32A"/>
            </a:solidFill>
          </p:spPr>
          <p:txBody>
            <a:bodyPr/>
            <a:lstStyle/>
            <a:p>
              <a:endParaRPr lang="en-US"/>
            </a:p>
          </p:txBody>
        </p:sp>
        <p:sp>
          <p:nvSpPr>
            <p:cNvPr id="21" name="TextBox 21"/>
            <p:cNvSpPr txBox="1"/>
            <p:nvPr/>
          </p:nvSpPr>
          <p:spPr>
            <a:xfrm>
              <a:off x="0" y="-38100"/>
              <a:ext cx="845539" cy="22474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393026" y="4169759"/>
            <a:ext cx="3120515" cy="3120515"/>
            <a:chOff x="0" y="0"/>
            <a:chExt cx="4160687" cy="4160687"/>
          </a:xfrm>
        </p:grpSpPr>
        <p:pic>
          <p:nvPicPr>
            <p:cNvPr id="23" name="Picture 23"/>
            <p:cNvPicPr>
              <a:picLocks noChangeAspect="1"/>
            </p:cNvPicPr>
            <p:nvPr/>
          </p:nvPicPr>
          <p:blipFill>
            <a:blip r:embed="rId6"/>
            <a:srcRect t="1041" b="1041"/>
            <a:stretch>
              <a:fillRect/>
            </a:stretch>
          </p:blipFill>
          <p:spPr>
            <a:xfrm>
              <a:off x="0" y="0"/>
              <a:ext cx="4160687" cy="4160687"/>
            </a:xfrm>
            <a:prstGeom prst="rect">
              <a:avLst/>
            </a:prstGeom>
          </p:spPr>
        </p:pic>
      </p:grpSp>
      <p:grpSp>
        <p:nvGrpSpPr>
          <p:cNvPr id="24" name="Group 24"/>
          <p:cNvGrpSpPr/>
          <p:nvPr/>
        </p:nvGrpSpPr>
        <p:grpSpPr>
          <a:xfrm>
            <a:off x="9393026" y="7443493"/>
            <a:ext cx="3120515" cy="688817"/>
            <a:chOff x="0" y="0"/>
            <a:chExt cx="845539" cy="186643"/>
          </a:xfrm>
        </p:grpSpPr>
        <p:sp>
          <p:nvSpPr>
            <p:cNvPr id="25" name="Freeform 25"/>
            <p:cNvSpPr/>
            <p:nvPr/>
          </p:nvSpPr>
          <p:spPr>
            <a:xfrm>
              <a:off x="0" y="0"/>
              <a:ext cx="845539" cy="186643"/>
            </a:xfrm>
            <a:custGeom>
              <a:avLst/>
              <a:gdLst/>
              <a:ahLst/>
              <a:cxnLst/>
              <a:rect l="l" t="t" r="r" b="b"/>
              <a:pathLst>
                <a:path w="845539" h="186643">
                  <a:moveTo>
                    <a:pt x="0" y="0"/>
                  </a:moveTo>
                  <a:lnTo>
                    <a:pt x="845539" y="0"/>
                  </a:lnTo>
                  <a:lnTo>
                    <a:pt x="845539" y="186643"/>
                  </a:lnTo>
                  <a:lnTo>
                    <a:pt x="0" y="186643"/>
                  </a:lnTo>
                  <a:close/>
                </a:path>
              </a:pathLst>
            </a:custGeom>
            <a:solidFill>
              <a:srgbClr val="A5C32A"/>
            </a:solidFill>
          </p:spPr>
          <p:txBody>
            <a:bodyPr/>
            <a:lstStyle/>
            <a:p>
              <a:endParaRPr lang="en-US"/>
            </a:p>
          </p:txBody>
        </p:sp>
        <p:sp>
          <p:nvSpPr>
            <p:cNvPr id="26" name="TextBox 26"/>
            <p:cNvSpPr txBox="1"/>
            <p:nvPr/>
          </p:nvSpPr>
          <p:spPr>
            <a:xfrm>
              <a:off x="0" y="-38100"/>
              <a:ext cx="845539" cy="22474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3011594" y="4169759"/>
            <a:ext cx="3120515" cy="3120515"/>
            <a:chOff x="0" y="0"/>
            <a:chExt cx="4160687" cy="4160687"/>
          </a:xfrm>
        </p:grpSpPr>
        <p:pic>
          <p:nvPicPr>
            <p:cNvPr id="28" name="Picture 28"/>
            <p:cNvPicPr>
              <a:picLocks noChangeAspect="1"/>
            </p:cNvPicPr>
            <p:nvPr/>
          </p:nvPicPr>
          <p:blipFill>
            <a:blip r:embed="rId7"/>
            <a:srcRect t="26937" b="26937"/>
            <a:stretch>
              <a:fillRect/>
            </a:stretch>
          </p:blipFill>
          <p:spPr>
            <a:xfrm>
              <a:off x="0" y="0"/>
              <a:ext cx="4160687" cy="4160687"/>
            </a:xfrm>
            <a:prstGeom prst="rect">
              <a:avLst/>
            </a:prstGeom>
          </p:spPr>
        </p:pic>
      </p:grpSp>
      <p:grpSp>
        <p:nvGrpSpPr>
          <p:cNvPr id="29" name="Group 29"/>
          <p:cNvGrpSpPr/>
          <p:nvPr/>
        </p:nvGrpSpPr>
        <p:grpSpPr>
          <a:xfrm>
            <a:off x="13011594" y="7443493"/>
            <a:ext cx="3120515" cy="688817"/>
            <a:chOff x="0" y="0"/>
            <a:chExt cx="845539" cy="186643"/>
          </a:xfrm>
        </p:grpSpPr>
        <p:sp>
          <p:nvSpPr>
            <p:cNvPr id="30" name="Freeform 30"/>
            <p:cNvSpPr/>
            <p:nvPr/>
          </p:nvSpPr>
          <p:spPr>
            <a:xfrm>
              <a:off x="0" y="0"/>
              <a:ext cx="845539" cy="186643"/>
            </a:xfrm>
            <a:custGeom>
              <a:avLst/>
              <a:gdLst/>
              <a:ahLst/>
              <a:cxnLst/>
              <a:rect l="l" t="t" r="r" b="b"/>
              <a:pathLst>
                <a:path w="845539" h="186643">
                  <a:moveTo>
                    <a:pt x="0" y="0"/>
                  </a:moveTo>
                  <a:lnTo>
                    <a:pt x="845539" y="0"/>
                  </a:lnTo>
                  <a:lnTo>
                    <a:pt x="845539" y="186643"/>
                  </a:lnTo>
                  <a:lnTo>
                    <a:pt x="0" y="186643"/>
                  </a:lnTo>
                  <a:close/>
                </a:path>
              </a:pathLst>
            </a:custGeom>
            <a:solidFill>
              <a:srgbClr val="A5C32A"/>
            </a:solidFill>
          </p:spPr>
          <p:txBody>
            <a:bodyPr/>
            <a:lstStyle/>
            <a:p>
              <a:endParaRPr lang="en-US"/>
            </a:p>
          </p:txBody>
        </p:sp>
        <p:sp>
          <p:nvSpPr>
            <p:cNvPr id="31" name="TextBox 31"/>
            <p:cNvSpPr txBox="1"/>
            <p:nvPr/>
          </p:nvSpPr>
          <p:spPr>
            <a:xfrm>
              <a:off x="0" y="-38100"/>
              <a:ext cx="845539" cy="224743"/>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7452682" y="2135169"/>
            <a:ext cx="209966" cy="209966"/>
            <a:chOff x="0" y="0"/>
            <a:chExt cx="165899" cy="165899"/>
          </a:xfrm>
        </p:grpSpPr>
        <p:sp>
          <p:nvSpPr>
            <p:cNvPr id="33" name="Freeform 33"/>
            <p:cNvSpPr/>
            <p:nvPr/>
          </p:nvSpPr>
          <p:spPr>
            <a:xfrm>
              <a:off x="0" y="0"/>
              <a:ext cx="165899" cy="165899"/>
            </a:xfrm>
            <a:custGeom>
              <a:avLst/>
              <a:gdLst/>
              <a:ahLst/>
              <a:cxnLst/>
              <a:rect l="l" t="t" r="r" b="b"/>
              <a:pathLst>
                <a:path w="165899" h="165899">
                  <a:moveTo>
                    <a:pt x="0" y="0"/>
                  </a:moveTo>
                  <a:lnTo>
                    <a:pt x="165899" y="0"/>
                  </a:lnTo>
                  <a:lnTo>
                    <a:pt x="165899" y="165899"/>
                  </a:lnTo>
                  <a:lnTo>
                    <a:pt x="0" y="165899"/>
                  </a:lnTo>
                  <a:close/>
                </a:path>
              </a:pathLst>
            </a:custGeom>
            <a:solidFill>
              <a:srgbClr val="A5C32A"/>
            </a:solidFill>
          </p:spPr>
          <p:txBody>
            <a:bodyPr/>
            <a:lstStyle/>
            <a:p>
              <a:endParaRPr lang="en-US"/>
            </a:p>
          </p:txBody>
        </p:sp>
        <p:sp>
          <p:nvSpPr>
            <p:cNvPr id="34" name="TextBox 34"/>
            <p:cNvSpPr txBox="1"/>
            <p:nvPr/>
          </p:nvSpPr>
          <p:spPr>
            <a:xfrm>
              <a:off x="0" y="-38100"/>
              <a:ext cx="165899" cy="203999"/>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36" name="TextBox 36"/>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37" name="TextBox 37"/>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38" name="TextBox 38"/>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Home</a:t>
            </a:r>
          </a:p>
        </p:txBody>
      </p:sp>
      <p:sp>
        <p:nvSpPr>
          <p:cNvPr id="39" name="TextBox 39"/>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Fradel and Spies</a:t>
            </a:r>
          </a:p>
        </p:txBody>
      </p:sp>
      <p:sp>
        <p:nvSpPr>
          <p:cNvPr id="40" name="TextBox 40"/>
          <p:cNvSpPr txBox="1"/>
          <p:nvPr/>
        </p:nvSpPr>
        <p:spPr>
          <a:xfrm>
            <a:off x="2369703" y="7588918"/>
            <a:ext cx="2692890" cy="359981"/>
          </a:xfrm>
          <a:prstGeom prst="rect">
            <a:avLst/>
          </a:prstGeom>
        </p:spPr>
        <p:txBody>
          <a:bodyPr lIns="0" tIns="0" rIns="0" bIns="0" rtlCol="0" anchor="t">
            <a:spAutoFit/>
          </a:bodyPr>
          <a:lstStyle/>
          <a:p>
            <a:pPr algn="ctr">
              <a:lnSpc>
                <a:spcPts val="2974"/>
              </a:lnSpc>
              <a:spcBef>
                <a:spcPct val="0"/>
              </a:spcBef>
            </a:pPr>
            <a:r>
              <a:rPr lang="en-US" sz="2124" b="1">
                <a:solidFill>
                  <a:srgbClr val="FFFFFF"/>
                </a:solidFill>
                <a:latin typeface="Open Sans Bold"/>
                <a:ea typeface="Open Sans Bold"/>
                <a:cs typeface="Open Sans Bold"/>
                <a:sym typeface="Open Sans Bold"/>
              </a:rPr>
              <a:t>Mahima Advilkar</a:t>
            </a:r>
          </a:p>
        </p:txBody>
      </p:sp>
      <p:sp>
        <p:nvSpPr>
          <p:cNvPr id="41" name="TextBox 41"/>
          <p:cNvSpPr txBox="1"/>
          <p:nvPr/>
        </p:nvSpPr>
        <p:spPr>
          <a:xfrm>
            <a:off x="5988271" y="7588918"/>
            <a:ext cx="2692890" cy="359981"/>
          </a:xfrm>
          <a:prstGeom prst="rect">
            <a:avLst/>
          </a:prstGeom>
        </p:spPr>
        <p:txBody>
          <a:bodyPr lIns="0" tIns="0" rIns="0" bIns="0" rtlCol="0" anchor="t">
            <a:spAutoFit/>
          </a:bodyPr>
          <a:lstStyle/>
          <a:p>
            <a:pPr algn="ctr">
              <a:lnSpc>
                <a:spcPts val="2974"/>
              </a:lnSpc>
              <a:spcBef>
                <a:spcPct val="0"/>
              </a:spcBef>
            </a:pPr>
            <a:r>
              <a:rPr lang="en-US" sz="2124" b="1">
                <a:solidFill>
                  <a:srgbClr val="FFFFFF"/>
                </a:solidFill>
                <a:latin typeface="Open Sans Bold"/>
                <a:ea typeface="Open Sans Bold"/>
                <a:cs typeface="Open Sans Bold"/>
                <a:sym typeface="Open Sans Bold"/>
              </a:rPr>
              <a:t>Komal Nayak</a:t>
            </a:r>
          </a:p>
        </p:txBody>
      </p:sp>
      <p:sp>
        <p:nvSpPr>
          <p:cNvPr id="42" name="TextBox 42"/>
          <p:cNvSpPr txBox="1"/>
          <p:nvPr/>
        </p:nvSpPr>
        <p:spPr>
          <a:xfrm>
            <a:off x="9606839" y="7588918"/>
            <a:ext cx="2692890" cy="359981"/>
          </a:xfrm>
          <a:prstGeom prst="rect">
            <a:avLst/>
          </a:prstGeom>
        </p:spPr>
        <p:txBody>
          <a:bodyPr lIns="0" tIns="0" rIns="0" bIns="0" rtlCol="0" anchor="t">
            <a:spAutoFit/>
          </a:bodyPr>
          <a:lstStyle/>
          <a:p>
            <a:pPr algn="ctr">
              <a:lnSpc>
                <a:spcPts val="2974"/>
              </a:lnSpc>
              <a:spcBef>
                <a:spcPct val="0"/>
              </a:spcBef>
            </a:pPr>
            <a:r>
              <a:rPr lang="en-US" sz="2124" b="1">
                <a:solidFill>
                  <a:srgbClr val="FFFFFF"/>
                </a:solidFill>
                <a:latin typeface="Open Sans Bold"/>
                <a:ea typeface="Open Sans Bold"/>
                <a:cs typeface="Open Sans Bold"/>
                <a:sym typeface="Open Sans Bold"/>
              </a:rPr>
              <a:t>Osheen Gupta</a:t>
            </a:r>
          </a:p>
        </p:txBody>
      </p:sp>
      <p:sp>
        <p:nvSpPr>
          <p:cNvPr id="43" name="TextBox 43"/>
          <p:cNvSpPr txBox="1"/>
          <p:nvPr/>
        </p:nvSpPr>
        <p:spPr>
          <a:xfrm>
            <a:off x="13225407" y="7588918"/>
            <a:ext cx="2692890" cy="359981"/>
          </a:xfrm>
          <a:prstGeom prst="rect">
            <a:avLst/>
          </a:prstGeom>
        </p:spPr>
        <p:txBody>
          <a:bodyPr lIns="0" tIns="0" rIns="0" bIns="0" rtlCol="0" anchor="t">
            <a:spAutoFit/>
          </a:bodyPr>
          <a:lstStyle/>
          <a:p>
            <a:pPr algn="ctr">
              <a:lnSpc>
                <a:spcPts val="2974"/>
              </a:lnSpc>
              <a:spcBef>
                <a:spcPct val="0"/>
              </a:spcBef>
            </a:pPr>
            <a:r>
              <a:rPr lang="en-US" sz="2124" b="1">
                <a:solidFill>
                  <a:srgbClr val="FFFFFF"/>
                </a:solidFill>
                <a:latin typeface="Open Sans Bold"/>
                <a:ea typeface="Open Sans Bold"/>
                <a:cs typeface="Open Sans Bold"/>
                <a:sym typeface="Open Sans Bold"/>
              </a:rPr>
              <a:t>Vibha Gupta</a:t>
            </a:r>
          </a:p>
        </p:txBody>
      </p:sp>
      <p:sp>
        <p:nvSpPr>
          <p:cNvPr id="44" name="TextBox 44"/>
          <p:cNvSpPr txBox="1"/>
          <p:nvPr/>
        </p:nvSpPr>
        <p:spPr>
          <a:xfrm>
            <a:off x="4726133" y="2499319"/>
            <a:ext cx="8835734" cy="891391"/>
          </a:xfrm>
          <a:prstGeom prst="rect">
            <a:avLst/>
          </a:prstGeom>
        </p:spPr>
        <p:txBody>
          <a:bodyPr lIns="0" tIns="0" rIns="0" bIns="0" rtlCol="0" anchor="t">
            <a:spAutoFit/>
          </a:bodyPr>
          <a:lstStyle/>
          <a:p>
            <a:pPr algn="ctr">
              <a:lnSpc>
                <a:spcPts val="7080"/>
              </a:lnSpc>
            </a:pPr>
            <a:r>
              <a:rPr lang="en-US" sz="6000" b="1">
                <a:solidFill>
                  <a:srgbClr val="000000"/>
                </a:solidFill>
                <a:latin typeface="Inter Bold"/>
                <a:ea typeface="Inter Bold"/>
                <a:cs typeface="Inter Bold"/>
                <a:sym typeface="Inter Bold"/>
              </a:rPr>
              <a:t>Meet Our Team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149">
                <a:alpha val="100000"/>
              </a:srgbClr>
            </a:gs>
            <a:gs pos="100000">
              <a:srgbClr val="0929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EDEDED"/>
            </a:solidFill>
          </p:spPr>
          <p:txBody>
            <a:bodyPr/>
            <a:lstStyle/>
            <a:p>
              <a:endParaRPr lang="en-US"/>
            </a:p>
          </p:txBody>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57927" y="2887880"/>
            <a:ext cx="14572145" cy="4511240"/>
            <a:chOff x="0" y="0"/>
            <a:chExt cx="8876780" cy="2748071"/>
          </a:xfrm>
        </p:grpSpPr>
        <p:sp>
          <p:nvSpPr>
            <p:cNvPr id="10" name="Freeform 10"/>
            <p:cNvSpPr/>
            <p:nvPr/>
          </p:nvSpPr>
          <p:spPr>
            <a:xfrm>
              <a:off x="0" y="0"/>
              <a:ext cx="8876780" cy="2748071"/>
            </a:xfrm>
            <a:custGeom>
              <a:avLst/>
              <a:gdLst/>
              <a:ahLst/>
              <a:cxnLst/>
              <a:rect l="l" t="t" r="r" b="b"/>
              <a:pathLst>
                <a:path w="8876780" h="2748071">
                  <a:moveTo>
                    <a:pt x="0" y="0"/>
                  </a:moveTo>
                  <a:lnTo>
                    <a:pt x="8876780" y="0"/>
                  </a:lnTo>
                  <a:lnTo>
                    <a:pt x="8876780" y="2748071"/>
                  </a:lnTo>
                  <a:lnTo>
                    <a:pt x="0" y="2748071"/>
                  </a:lnTo>
                  <a:close/>
                </a:path>
              </a:pathLst>
            </a:custGeom>
            <a:solidFill>
              <a:srgbClr val="A5C32A">
                <a:alpha val="80000"/>
              </a:srgbClr>
            </a:solidFill>
          </p:spPr>
          <p:txBody>
            <a:bodyPr/>
            <a:lstStyle/>
            <a:p>
              <a:endParaRPr lang="en-US"/>
            </a:p>
          </p:txBody>
        </p:sp>
        <p:sp>
          <p:nvSpPr>
            <p:cNvPr id="11" name="TextBox 11"/>
            <p:cNvSpPr txBox="1"/>
            <p:nvPr/>
          </p:nvSpPr>
          <p:spPr>
            <a:xfrm>
              <a:off x="0" y="-38100"/>
              <a:ext cx="8876780" cy="2786171"/>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598488" y="2887880"/>
            <a:ext cx="641630" cy="4511240"/>
            <a:chOff x="0" y="0"/>
            <a:chExt cx="390856" cy="2748071"/>
          </a:xfrm>
        </p:grpSpPr>
        <p:sp>
          <p:nvSpPr>
            <p:cNvPr id="13" name="Freeform 13"/>
            <p:cNvSpPr/>
            <p:nvPr/>
          </p:nvSpPr>
          <p:spPr>
            <a:xfrm>
              <a:off x="0" y="0"/>
              <a:ext cx="390856" cy="2748071"/>
            </a:xfrm>
            <a:custGeom>
              <a:avLst/>
              <a:gdLst/>
              <a:ahLst/>
              <a:cxnLst/>
              <a:rect l="l" t="t" r="r" b="b"/>
              <a:pathLst>
                <a:path w="390856" h="2748071">
                  <a:moveTo>
                    <a:pt x="0" y="0"/>
                  </a:moveTo>
                  <a:lnTo>
                    <a:pt x="390856" y="0"/>
                  </a:lnTo>
                  <a:lnTo>
                    <a:pt x="390856" y="2748071"/>
                  </a:lnTo>
                  <a:lnTo>
                    <a:pt x="0" y="2748071"/>
                  </a:lnTo>
                  <a:close/>
                </a:path>
              </a:pathLst>
            </a:custGeom>
            <a:solidFill>
              <a:srgbClr val="A5C32A">
                <a:alpha val="80000"/>
              </a:srgbClr>
            </a:solidFill>
          </p:spPr>
          <p:txBody>
            <a:bodyPr/>
            <a:lstStyle/>
            <a:p>
              <a:endParaRPr lang="en-US"/>
            </a:p>
          </p:txBody>
        </p:sp>
        <p:sp>
          <p:nvSpPr>
            <p:cNvPr id="14" name="TextBox 14"/>
            <p:cNvSpPr txBox="1"/>
            <p:nvPr/>
          </p:nvSpPr>
          <p:spPr>
            <a:xfrm>
              <a:off x="0" y="-38100"/>
              <a:ext cx="390856" cy="278617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28700" y="2887880"/>
            <a:ext cx="641630" cy="4511240"/>
            <a:chOff x="0" y="0"/>
            <a:chExt cx="390856" cy="2748071"/>
          </a:xfrm>
        </p:grpSpPr>
        <p:sp>
          <p:nvSpPr>
            <p:cNvPr id="16" name="Freeform 16"/>
            <p:cNvSpPr/>
            <p:nvPr/>
          </p:nvSpPr>
          <p:spPr>
            <a:xfrm>
              <a:off x="0" y="0"/>
              <a:ext cx="390856" cy="2748071"/>
            </a:xfrm>
            <a:custGeom>
              <a:avLst/>
              <a:gdLst/>
              <a:ahLst/>
              <a:cxnLst/>
              <a:rect l="l" t="t" r="r" b="b"/>
              <a:pathLst>
                <a:path w="390856" h="2748071">
                  <a:moveTo>
                    <a:pt x="0" y="0"/>
                  </a:moveTo>
                  <a:lnTo>
                    <a:pt x="390856" y="0"/>
                  </a:lnTo>
                  <a:lnTo>
                    <a:pt x="390856" y="2748071"/>
                  </a:lnTo>
                  <a:lnTo>
                    <a:pt x="0" y="2748071"/>
                  </a:lnTo>
                  <a:close/>
                </a:path>
              </a:pathLst>
            </a:custGeom>
            <a:solidFill>
              <a:srgbClr val="A5C32A">
                <a:alpha val="80000"/>
              </a:srgbClr>
            </a:solidFill>
          </p:spPr>
          <p:txBody>
            <a:bodyPr/>
            <a:lstStyle/>
            <a:p>
              <a:endParaRPr lang="en-US"/>
            </a:p>
          </p:txBody>
        </p:sp>
        <p:sp>
          <p:nvSpPr>
            <p:cNvPr id="17" name="TextBox 17"/>
            <p:cNvSpPr txBox="1"/>
            <p:nvPr/>
          </p:nvSpPr>
          <p:spPr>
            <a:xfrm>
              <a:off x="0" y="-38100"/>
              <a:ext cx="390856" cy="278617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8240375" y="8026636"/>
            <a:ext cx="47625" cy="1231664"/>
            <a:chOff x="0" y="0"/>
            <a:chExt cx="37630" cy="973166"/>
          </a:xfrm>
        </p:grpSpPr>
        <p:sp>
          <p:nvSpPr>
            <p:cNvPr id="19" name="Freeform 19"/>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20" name="TextBox 20"/>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22" name="TextBox 22"/>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23" name="TextBox 23"/>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24" name="TextBox 24"/>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Home</a:t>
            </a:r>
          </a:p>
        </p:txBody>
      </p:sp>
      <p:sp>
        <p:nvSpPr>
          <p:cNvPr id="25" name="TextBox 25"/>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Fradel and Spies</a:t>
            </a:r>
          </a:p>
        </p:txBody>
      </p:sp>
      <p:sp>
        <p:nvSpPr>
          <p:cNvPr id="26" name="TextBox 26"/>
          <p:cNvSpPr txBox="1"/>
          <p:nvPr/>
        </p:nvSpPr>
        <p:spPr>
          <a:xfrm>
            <a:off x="2913711" y="3222341"/>
            <a:ext cx="12317190" cy="2947591"/>
          </a:xfrm>
          <a:prstGeom prst="rect">
            <a:avLst/>
          </a:prstGeom>
        </p:spPr>
        <p:txBody>
          <a:bodyPr lIns="0" tIns="0" rIns="0" bIns="0" rtlCol="0" anchor="t">
            <a:spAutoFit/>
          </a:bodyPr>
          <a:lstStyle/>
          <a:p>
            <a:pPr algn="ctr">
              <a:lnSpc>
                <a:spcPts val="24168"/>
              </a:lnSpc>
              <a:spcBef>
                <a:spcPct val="0"/>
              </a:spcBef>
            </a:pPr>
            <a:r>
              <a:rPr lang="en-US" sz="17262" b="1">
                <a:solidFill>
                  <a:srgbClr val="FFFFFF"/>
                </a:solidFill>
                <a:latin typeface="Inter Bold"/>
                <a:ea typeface="Inter Bold"/>
                <a:cs typeface="Inter Bold"/>
                <a:sym typeface="Inter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EDEDED"/>
            </a:solidFill>
          </p:spPr>
          <p:txBody>
            <a:bodyPr/>
            <a:lstStyle/>
            <a:p>
              <a:endParaRPr lang="en-US"/>
            </a:p>
          </p:txBody>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10" name="TextBox 10"/>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11" name="TextBox 11"/>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12" name="TextBox 12"/>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Home</a:t>
            </a:r>
          </a:p>
        </p:txBody>
      </p:sp>
      <p:sp>
        <p:nvSpPr>
          <p:cNvPr id="13" name="TextBox 13"/>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Fradel and Spies</a:t>
            </a:r>
          </a:p>
        </p:txBody>
      </p:sp>
      <p:grpSp>
        <p:nvGrpSpPr>
          <p:cNvPr id="14" name="Group 14"/>
          <p:cNvGrpSpPr/>
          <p:nvPr/>
        </p:nvGrpSpPr>
        <p:grpSpPr>
          <a:xfrm>
            <a:off x="18240375" y="8026636"/>
            <a:ext cx="47625" cy="1231664"/>
            <a:chOff x="0" y="0"/>
            <a:chExt cx="37630" cy="973166"/>
          </a:xfrm>
        </p:grpSpPr>
        <p:sp>
          <p:nvSpPr>
            <p:cNvPr id="15" name="Freeform 15"/>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16" name="TextBox 16"/>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079792" y="1028700"/>
            <a:ext cx="5179508" cy="5179508"/>
            <a:chOff x="0" y="0"/>
            <a:chExt cx="6906011" cy="6906011"/>
          </a:xfrm>
        </p:grpSpPr>
        <p:pic>
          <p:nvPicPr>
            <p:cNvPr id="18" name="Picture 18"/>
            <p:cNvPicPr>
              <a:picLocks noChangeAspect="1"/>
            </p:cNvPicPr>
            <p:nvPr/>
          </p:nvPicPr>
          <p:blipFill>
            <a:blip r:embed="rId4"/>
            <a:srcRect l="17444" r="7555"/>
            <a:stretch>
              <a:fillRect/>
            </a:stretch>
          </p:blipFill>
          <p:spPr>
            <a:xfrm>
              <a:off x="0" y="0"/>
              <a:ext cx="6906011" cy="6906011"/>
            </a:xfrm>
            <a:prstGeom prst="rect">
              <a:avLst/>
            </a:prstGeom>
          </p:spPr>
        </p:pic>
      </p:grpSp>
      <p:grpSp>
        <p:nvGrpSpPr>
          <p:cNvPr id="19" name="Group 19"/>
          <p:cNvGrpSpPr/>
          <p:nvPr/>
        </p:nvGrpSpPr>
        <p:grpSpPr>
          <a:xfrm>
            <a:off x="9764714" y="6687244"/>
            <a:ext cx="8475661" cy="3910449"/>
            <a:chOff x="0" y="0"/>
            <a:chExt cx="11300881" cy="5213932"/>
          </a:xfrm>
        </p:grpSpPr>
        <p:pic>
          <p:nvPicPr>
            <p:cNvPr id="20" name="Picture 20"/>
            <p:cNvPicPr>
              <a:picLocks noChangeAspect="1"/>
            </p:cNvPicPr>
            <p:nvPr/>
          </p:nvPicPr>
          <p:blipFill>
            <a:blip r:embed="rId5"/>
            <a:srcRect t="21766" b="4265"/>
            <a:stretch>
              <a:fillRect/>
            </a:stretch>
          </p:blipFill>
          <p:spPr>
            <a:xfrm>
              <a:off x="0" y="0"/>
              <a:ext cx="11300881" cy="5213932"/>
            </a:xfrm>
            <a:prstGeom prst="rect">
              <a:avLst/>
            </a:prstGeom>
          </p:spPr>
        </p:pic>
      </p:grpSp>
      <p:sp>
        <p:nvSpPr>
          <p:cNvPr id="21" name="TextBox 21"/>
          <p:cNvSpPr txBox="1"/>
          <p:nvPr/>
        </p:nvSpPr>
        <p:spPr>
          <a:xfrm>
            <a:off x="1601803" y="2295459"/>
            <a:ext cx="8614124" cy="893445"/>
          </a:xfrm>
          <a:prstGeom prst="rect">
            <a:avLst/>
          </a:prstGeom>
        </p:spPr>
        <p:txBody>
          <a:bodyPr lIns="0" tIns="0" rIns="0" bIns="0" rtlCol="0" anchor="t">
            <a:spAutoFit/>
          </a:bodyPr>
          <a:lstStyle/>
          <a:p>
            <a:pPr algn="l">
              <a:lnSpc>
                <a:spcPts val="3539"/>
              </a:lnSpc>
            </a:pPr>
            <a:r>
              <a:rPr lang="en-US" sz="2999" b="1">
                <a:solidFill>
                  <a:srgbClr val="000000"/>
                </a:solidFill>
                <a:latin typeface="Inter Bold"/>
                <a:ea typeface="Inter Bold"/>
                <a:cs typeface="Inter Bold"/>
                <a:sym typeface="Inter Bold"/>
              </a:rPr>
              <a:t>What are the objectives?</a:t>
            </a:r>
          </a:p>
          <a:p>
            <a:pPr algn="l">
              <a:lnSpc>
                <a:spcPts val="3539"/>
              </a:lnSpc>
            </a:pPr>
            <a:endParaRPr lang="en-US" sz="2999" b="1">
              <a:solidFill>
                <a:srgbClr val="000000"/>
              </a:solidFill>
              <a:latin typeface="Inter Bold"/>
              <a:ea typeface="Inter Bold"/>
              <a:cs typeface="Inter Bold"/>
              <a:sym typeface="Inter Bold"/>
            </a:endParaRPr>
          </a:p>
        </p:txBody>
      </p:sp>
      <p:grpSp>
        <p:nvGrpSpPr>
          <p:cNvPr id="22" name="Group 22"/>
          <p:cNvGrpSpPr/>
          <p:nvPr/>
        </p:nvGrpSpPr>
        <p:grpSpPr>
          <a:xfrm>
            <a:off x="1601803" y="1982743"/>
            <a:ext cx="209966" cy="209966"/>
            <a:chOff x="0" y="0"/>
            <a:chExt cx="165899" cy="165899"/>
          </a:xfrm>
        </p:grpSpPr>
        <p:sp>
          <p:nvSpPr>
            <p:cNvPr id="23" name="Freeform 23"/>
            <p:cNvSpPr/>
            <p:nvPr/>
          </p:nvSpPr>
          <p:spPr>
            <a:xfrm>
              <a:off x="0" y="0"/>
              <a:ext cx="165899" cy="165899"/>
            </a:xfrm>
            <a:custGeom>
              <a:avLst/>
              <a:gdLst/>
              <a:ahLst/>
              <a:cxnLst/>
              <a:rect l="l" t="t" r="r" b="b"/>
              <a:pathLst>
                <a:path w="165899" h="165899">
                  <a:moveTo>
                    <a:pt x="0" y="0"/>
                  </a:moveTo>
                  <a:lnTo>
                    <a:pt x="165899" y="0"/>
                  </a:lnTo>
                  <a:lnTo>
                    <a:pt x="165899" y="165899"/>
                  </a:lnTo>
                  <a:lnTo>
                    <a:pt x="0" y="165899"/>
                  </a:lnTo>
                  <a:close/>
                </a:path>
              </a:pathLst>
            </a:custGeom>
            <a:solidFill>
              <a:srgbClr val="A5C32A"/>
            </a:solidFill>
          </p:spPr>
          <p:txBody>
            <a:bodyPr/>
            <a:lstStyle/>
            <a:p>
              <a:endParaRPr lang="en-US"/>
            </a:p>
          </p:txBody>
        </p:sp>
        <p:sp>
          <p:nvSpPr>
            <p:cNvPr id="24" name="TextBox 24"/>
            <p:cNvSpPr txBox="1"/>
            <p:nvPr/>
          </p:nvSpPr>
          <p:spPr>
            <a:xfrm>
              <a:off x="0" y="-38100"/>
              <a:ext cx="165899" cy="203999"/>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657314" y="2791762"/>
            <a:ext cx="8267768" cy="6565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Open Sans"/>
                <a:ea typeface="Open Sans"/>
                <a:cs typeface="Open Sans"/>
                <a:sym typeface="Open Sans"/>
              </a:rPr>
              <a:t>"To identify the ideal crop variety for farmers based on environmental conditions to maximize yield and sustainability."</a:t>
            </a:r>
          </a:p>
        </p:txBody>
      </p:sp>
      <p:sp>
        <p:nvSpPr>
          <p:cNvPr id="26" name="TextBox 26"/>
          <p:cNvSpPr txBox="1"/>
          <p:nvPr/>
        </p:nvSpPr>
        <p:spPr>
          <a:xfrm>
            <a:off x="1601803" y="3755353"/>
            <a:ext cx="11369385" cy="1012191"/>
          </a:xfrm>
          <a:prstGeom prst="rect">
            <a:avLst/>
          </a:prstGeom>
        </p:spPr>
        <p:txBody>
          <a:bodyPr lIns="0" tIns="0" rIns="0" bIns="0" rtlCol="0" anchor="t">
            <a:spAutoFit/>
          </a:bodyPr>
          <a:lstStyle/>
          <a:p>
            <a:pPr algn="l">
              <a:lnSpc>
                <a:spcPts val="4059"/>
              </a:lnSpc>
              <a:spcBef>
                <a:spcPct val="0"/>
              </a:spcBef>
            </a:pPr>
            <a:r>
              <a:rPr lang="en-US" sz="2899" b="1">
                <a:solidFill>
                  <a:srgbClr val="000000"/>
                </a:solidFill>
                <a:latin typeface="Canva Sans Bold"/>
                <a:ea typeface="Canva Sans Bold"/>
                <a:cs typeface="Canva Sans Bold"/>
                <a:sym typeface="Canva Sans Bold"/>
              </a:rPr>
              <a:t>Why is predicting the ideal crop variety important for </a:t>
            </a:r>
          </a:p>
          <a:p>
            <a:pPr algn="l">
              <a:lnSpc>
                <a:spcPts val="4059"/>
              </a:lnSpc>
              <a:spcBef>
                <a:spcPct val="0"/>
              </a:spcBef>
            </a:pPr>
            <a:r>
              <a:rPr lang="en-US" sz="2899" b="1">
                <a:solidFill>
                  <a:srgbClr val="000000"/>
                </a:solidFill>
                <a:latin typeface="Canva Sans Bold"/>
                <a:ea typeface="Canva Sans Bold"/>
                <a:cs typeface="Canva Sans Bold"/>
                <a:sym typeface="Canva Sans Bold"/>
              </a:rPr>
              <a:t>farmers?</a:t>
            </a:r>
          </a:p>
        </p:txBody>
      </p:sp>
      <p:sp>
        <p:nvSpPr>
          <p:cNvPr id="27" name="TextBox 27"/>
          <p:cNvSpPr txBox="1"/>
          <p:nvPr/>
        </p:nvSpPr>
        <p:spPr>
          <a:xfrm>
            <a:off x="1601803" y="4738969"/>
            <a:ext cx="9407214" cy="3001895"/>
          </a:xfrm>
          <a:prstGeom prst="rect">
            <a:avLst/>
          </a:prstGeom>
        </p:spPr>
        <p:txBody>
          <a:bodyPr lIns="0" tIns="0" rIns="0" bIns="0" rtlCol="0" anchor="t">
            <a:spAutoFit/>
          </a:bodyPr>
          <a:lstStyle/>
          <a:p>
            <a:pPr algn="l">
              <a:lnSpc>
                <a:spcPts val="2407"/>
              </a:lnSpc>
            </a:pPr>
            <a:r>
              <a:rPr lang="en-US" sz="1719">
                <a:solidFill>
                  <a:srgbClr val="000000"/>
                </a:solidFill>
                <a:latin typeface="Open Sans"/>
                <a:ea typeface="Open Sans"/>
                <a:cs typeface="Open Sans"/>
                <a:sym typeface="Open Sans"/>
              </a:rPr>
              <a:t>Predicting the ideal crop variety is essential for farmers because it helps maximize yield, minimize risks, and efficiently use resources. By choosing the right variety tailored to local soil, climate, and environmental conditions, farmers can increase productivity and reduce the likelihood of crop failure due to pests, diseases, or extreme weather. This approach also supports sustainable farming by optimizing inputs like water and fertilizers, making agriculture more resilient to climate change and ensuring better food security and profitability.</a:t>
            </a:r>
          </a:p>
          <a:p>
            <a:pPr algn="l">
              <a:lnSpc>
                <a:spcPts val="2407"/>
              </a:lnSpc>
            </a:pPr>
            <a:endParaRPr lang="en-US" sz="1719">
              <a:solidFill>
                <a:srgbClr val="000000"/>
              </a:solidFill>
              <a:latin typeface="Open Sans"/>
              <a:ea typeface="Open Sans"/>
              <a:cs typeface="Open Sans"/>
              <a:sym typeface="Open Sans"/>
            </a:endParaRPr>
          </a:p>
          <a:p>
            <a:pPr algn="l">
              <a:lnSpc>
                <a:spcPts val="2407"/>
              </a:lnSpc>
            </a:pPr>
            <a:endParaRPr lang="en-US" sz="1719">
              <a:solidFill>
                <a:srgbClr val="000000"/>
              </a:solidFill>
              <a:latin typeface="Open Sans"/>
              <a:ea typeface="Open Sans"/>
              <a:cs typeface="Open Sans"/>
              <a:sym typeface="Open Sans"/>
            </a:endParaRPr>
          </a:p>
          <a:p>
            <a:pPr algn="l">
              <a:lnSpc>
                <a:spcPts val="2407"/>
              </a:lnSpc>
              <a:spcBef>
                <a:spcPct val="0"/>
              </a:spcBef>
            </a:pPr>
            <a:endParaRPr lang="en-US" sz="1719">
              <a:solidFill>
                <a:srgbClr val="00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EDEDED"/>
            </a:solidFill>
          </p:spPr>
          <p:txBody>
            <a:bodyPr/>
            <a:lstStyle/>
            <a:p>
              <a:endParaRPr lang="en-US"/>
            </a:p>
          </p:txBody>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5C32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9582" y="321158"/>
            <a:ext cx="359938" cy="348285"/>
          </a:xfrm>
          <a:custGeom>
            <a:avLst/>
            <a:gdLst/>
            <a:ahLst/>
            <a:cxnLst/>
            <a:rect l="l" t="t" r="r" b="b"/>
            <a:pathLst>
              <a:path w="359938" h="348285">
                <a:moveTo>
                  <a:pt x="0" y="0"/>
                </a:moveTo>
                <a:lnTo>
                  <a:pt x="359937" y="0"/>
                </a:lnTo>
                <a:lnTo>
                  <a:pt x="359937" y="348284"/>
                </a:lnTo>
                <a:lnTo>
                  <a:pt x="0" y="34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5940842" y="405840"/>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Contact</a:t>
            </a:r>
          </a:p>
        </p:txBody>
      </p:sp>
      <p:sp>
        <p:nvSpPr>
          <p:cNvPr id="10" name="TextBox 10"/>
          <p:cNvSpPr txBox="1"/>
          <p:nvPr/>
        </p:nvSpPr>
        <p:spPr>
          <a:xfrm>
            <a:off x="14385046" y="405840"/>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About Me</a:t>
            </a:r>
          </a:p>
        </p:txBody>
      </p:sp>
      <p:sp>
        <p:nvSpPr>
          <p:cNvPr id="11" name="TextBox 11"/>
          <p:cNvSpPr txBox="1"/>
          <p:nvPr/>
        </p:nvSpPr>
        <p:spPr>
          <a:xfrm>
            <a:off x="13154289" y="405840"/>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Service</a:t>
            </a:r>
          </a:p>
        </p:txBody>
      </p:sp>
      <p:sp>
        <p:nvSpPr>
          <p:cNvPr id="12" name="TextBox 12"/>
          <p:cNvSpPr txBox="1"/>
          <p:nvPr/>
        </p:nvSpPr>
        <p:spPr>
          <a:xfrm>
            <a:off x="11898530" y="405840"/>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Home</a:t>
            </a:r>
          </a:p>
        </p:txBody>
      </p:sp>
      <p:sp>
        <p:nvSpPr>
          <p:cNvPr id="13" name="TextBox 13"/>
          <p:cNvSpPr txBox="1"/>
          <p:nvPr/>
        </p:nvSpPr>
        <p:spPr>
          <a:xfrm>
            <a:off x="1039108" y="405840"/>
            <a:ext cx="1874603" cy="197971"/>
          </a:xfrm>
          <a:prstGeom prst="rect">
            <a:avLst/>
          </a:prstGeom>
        </p:spPr>
        <p:txBody>
          <a:bodyPr lIns="0" tIns="0" rIns="0" bIns="0" rtlCol="0" anchor="t">
            <a:spAutoFit/>
          </a:bodyPr>
          <a:lstStyle/>
          <a:p>
            <a:pPr algn="l">
              <a:lnSpc>
                <a:spcPts val="1680"/>
              </a:lnSpc>
              <a:spcBef>
                <a:spcPct val="0"/>
              </a:spcBef>
            </a:pPr>
            <a:r>
              <a:rPr lang="en-US" sz="1200">
                <a:solidFill>
                  <a:srgbClr val="000000"/>
                </a:solidFill>
                <a:latin typeface="Open Sans"/>
                <a:ea typeface="Open Sans"/>
                <a:cs typeface="Open Sans"/>
                <a:sym typeface="Open Sans"/>
              </a:rPr>
              <a:t>Fradel and Spies</a:t>
            </a:r>
          </a:p>
        </p:txBody>
      </p:sp>
      <p:grpSp>
        <p:nvGrpSpPr>
          <p:cNvPr id="14" name="Group 14"/>
          <p:cNvGrpSpPr/>
          <p:nvPr/>
        </p:nvGrpSpPr>
        <p:grpSpPr>
          <a:xfrm>
            <a:off x="18240375" y="8026636"/>
            <a:ext cx="47625" cy="1231664"/>
            <a:chOff x="0" y="0"/>
            <a:chExt cx="37630" cy="973166"/>
          </a:xfrm>
        </p:grpSpPr>
        <p:sp>
          <p:nvSpPr>
            <p:cNvPr id="15" name="Freeform 15"/>
            <p:cNvSpPr/>
            <p:nvPr/>
          </p:nvSpPr>
          <p:spPr>
            <a:xfrm>
              <a:off x="0" y="0"/>
              <a:ext cx="37630" cy="973166"/>
            </a:xfrm>
            <a:custGeom>
              <a:avLst/>
              <a:gdLst/>
              <a:ahLst/>
              <a:cxnLst/>
              <a:rect l="l" t="t" r="r" b="b"/>
              <a:pathLst>
                <a:path w="37630" h="973166">
                  <a:moveTo>
                    <a:pt x="0" y="0"/>
                  </a:moveTo>
                  <a:lnTo>
                    <a:pt x="37630" y="0"/>
                  </a:lnTo>
                  <a:lnTo>
                    <a:pt x="37630" y="973166"/>
                  </a:lnTo>
                  <a:lnTo>
                    <a:pt x="0" y="973166"/>
                  </a:lnTo>
                  <a:close/>
                </a:path>
              </a:pathLst>
            </a:custGeom>
            <a:solidFill>
              <a:srgbClr val="A5C32A"/>
            </a:solidFill>
          </p:spPr>
          <p:txBody>
            <a:bodyPr/>
            <a:lstStyle/>
            <a:p>
              <a:endParaRPr lang="en-US"/>
            </a:p>
          </p:txBody>
        </p:sp>
        <p:sp>
          <p:nvSpPr>
            <p:cNvPr id="16" name="TextBox 16"/>
            <p:cNvSpPr txBox="1"/>
            <p:nvPr/>
          </p:nvSpPr>
          <p:spPr>
            <a:xfrm>
              <a:off x="0" y="-38100"/>
              <a:ext cx="37630" cy="101126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0" y="1028700"/>
            <a:ext cx="10050784" cy="9258300"/>
            <a:chOff x="0" y="0"/>
            <a:chExt cx="13401046" cy="12344400"/>
          </a:xfrm>
        </p:grpSpPr>
        <p:pic>
          <p:nvPicPr>
            <p:cNvPr id="18" name="Picture 18"/>
            <p:cNvPicPr>
              <a:picLocks noChangeAspect="1"/>
            </p:cNvPicPr>
            <p:nvPr/>
          </p:nvPicPr>
          <p:blipFill>
            <a:blip r:embed="rId4"/>
            <a:srcRect l="989" r="989"/>
            <a:stretch>
              <a:fillRect/>
            </a:stretch>
          </p:blipFill>
          <p:spPr>
            <a:xfrm>
              <a:off x="0" y="0"/>
              <a:ext cx="13401046" cy="12344400"/>
            </a:xfrm>
            <a:prstGeom prst="rect">
              <a:avLst/>
            </a:prstGeom>
          </p:spPr>
        </p:pic>
      </p:grpSp>
      <p:grpSp>
        <p:nvGrpSpPr>
          <p:cNvPr id="19" name="Group 19"/>
          <p:cNvGrpSpPr/>
          <p:nvPr/>
        </p:nvGrpSpPr>
        <p:grpSpPr>
          <a:xfrm>
            <a:off x="8145810" y="5437405"/>
            <a:ext cx="9925186" cy="3820895"/>
            <a:chOff x="0" y="0"/>
            <a:chExt cx="7842122" cy="3018979"/>
          </a:xfrm>
        </p:grpSpPr>
        <p:sp>
          <p:nvSpPr>
            <p:cNvPr id="20" name="Freeform 20"/>
            <p:cNvSpPr/>
            <p:nvPr/>
          </p:nvSpPr>
          <p:spPr>
            <a:xfrm>
              <a:off x="0" y="0"/>
              <a:ext cx="7842122" cy="3018979"/>
            </a:xfrm>
            <a:custGeom>
              <a:avLst/>
              <a:gdLst/>
              <a:ahLst/>
              <a:cxnLst/>
              <a:rect l="l" t="t" r="r" b="b"/>
              <a:pathLst>
                <a:path w="7842122" h="3018979">
                  <a:moveTo>
                    <a:pt x="0" y="0"/>
                  </a:moveTo>
                  <a:lnTo>
                    <a:pt x="7842122" y="0"/>
                  </a:lnTo>
                  <a:lnTo>
                    <a:pt x="7842122" y="3018979"/>
                  </a:lnTo>
                  <a:lnTo>
                    <a:pt x="0" y="3018979"/>
                  </a:lnTo>
                  <a:close/>
                </a:path>
              </a:pathLst>
            </a:custGeom>
            <a:solidFill>
              <a:srgbClr val="A5C32A"/>
            </a:solidFill>
          </p:spPr>
          <p:txBody>
            <a:bodyPr/>
            <a:lstStyle/>
            <a:p>
              <a:endParaRPr lang="en-US"/>
            </a:p>
          </p:txBody>
        </p:sp>
        <p:sp>
          <p:nvSpPr>
            <p:cNvPr id="21" name="TextBox 21"/>
            <p:cNvSpPr txBox="1"/>
            <p:nvPr/>
          </p:nvSpPr>
          <p:spPr>
            <a:xfrm>
              <a:off x="0" y="-38100"/>
              <a:ext cx="7842122" cy="3057079"/>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489964" y="3040657"/>
            <a:ext cx="6799563" cy="1280389"/>
          </a:xfrm>
          <a:prstGeom prst="rect">
            <a:avLst/>
          </a:prstGeom>
        </p:spPr>
        <p:txBody>
          <a:bodyPr lIns="0" tIns="0" rIns="0" bIns="0" rtlCol="0" anchor="t">
            <a:spAutoFit/>
          </a:bodyPr>
          <a:lstStyle/>
          <a:p>
            <a:pPr algn="l">
              <a:lnSpc>
                <a:spcPts val="5056"/>
              </a:lnSpc>
            </a:pPr>
            <a:r>
              <a:rPr lang="en-US" sz="4285" b="1">
                <a:solidFill>
                  <a:srgbClr val="000000"/>
                </a:solidFill>
                <a:latin typeface="Inter Bold"/>
                <a:ea typeface="Inter Bold"/>
                <a:cs typeface="Inter Bold"/>
                <a:sym typeface="Inter Bold"/>
              </a:rPr>
              <a:t>How did you ensure the quality of your data?</a:t>
            </a:r>
          </a:p>
        </p:txBody>
      </p:sp>
      <p:grpSp>
        <p:nvGrpSpPr>
          <p:cNvPr id="23" name="Group 23"/>
          <p:cNvGrpSpPr/>
          <p:nvPr/>
        </p:nvGrpSpPr>
        <p:grpSpPr>
          <a:xfrm>
            <a:off x="11830699" y="2344322"/>
            <a:ext cx="209966" cy="209966"/>
            <a:chOff x="0" y="0"/>
            <a:chExt cx="165899" cy="165899"/>
          </a:xfrm>
        </p:grpSpPr>
        <p:sp>
          <p:nvSpPr>
            <p:cNvPr id="24" name="Freeform 24"/>
            <p:cNvSpPr/>
            <p:nvPr/>
          </p:nvSpPr>
          <p:spPr>
            <a:xfrm>
              <a:off x="0" y="0"/>
              <a:ext cx="165899" cy="165899"/>
            </a:xfrm>
            <a:custGeom>
              <a:avLst/>
              <a:gdLst/>
              <a:ahLst/>
              <a:cxnLst/>
              <a:rect l="l" t="t" r="r" b="b"/>
              <a:pathLst>
                <a:path w="165899" h="165899">
                  <a:moveTo>
                    <a:pt x="0" y="0"/>
                  </a:moveTo>
                  <a:lnTo>
                    <a:pt x="165899" y="0"/>
                  </a:lnTo>
                  <a:lnTo>
                    <a:pt x="165899" y="165899"/>
                  </a:lnTo>
                  <a:lnTo>
                    <a:pt x="0" y="165899"/>
                  </a:lnTo>
                  <a:close/>
                </a:path>
              </a:pathLst>
            </a:custGeom>
            <a:solidFill>
              <a:srgbClr val="A5C32A"/>
            </a:solidFill>
          </p:spPr>
          <p:txBody>
            <a:bodyPr/>
            <a:lstStyle/>
            <a:p>
              <a:endParaRPr lang="en-US"/>
            </a:p>
          </p:txBody>
        </p:sp>
        <p:sp>
          <p:nvSpPr>
            <p:cNvPr id="25" name="TextBox 25"/>
            <p:cNvSpPr txBox="1"/>
            <p:nvPr/>
          </p:nvSpPr>
          <p:spPr>
            <a:xfrm>
              <a:off x="0" y="-38100"/>
              <a:ext cx="165899" cy="203999"/>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8624768" y="6036546"/>
            <a:ext cx="8294535" cy="2323465"/>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Canva Sans"/>
                <a:ea typeface="Canva Sans"/>
                <a:cs typeface="Canva Sans"/>
                <a:sym typeface="Canva Sans"/>
              </a:rPr>
              <a:t>We ensure data quality by sourcing from trusted origins, validating accuracy with automated checks, cleaning inconsistencies, and applying standardized formats. Additionally, we validated our data by cross-referencing with trusted agricultural guidelines and performing exploratory analysis to check for any inconsistencies. The dataset's integrity was continuously monitored throughout the feature engineering process.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49282"/>
            <a:ext cx="17899401" cy="16727571"/>
          </a:xfrm>
          <a:prstGeom prst="rect">
            <a:avLst/>
          </a:prstGeom>
        </p:spPr>
        <p:txBody>
          <a:bodyPr lIns="0" tIns="0" rIns="0" bIns="0" rtlCol="0" anchor="t">
            <a:spAutoFit/>
          </a:bodyPr>
          <a:lstStyle/>
          <a:p>
            <a:pPr algn="ctr">
              <a:lnSpc>
                <a:spcPts val="5181"/>
              </a:lnSpc>
            </a:pPr>
            <a:endParaRPr/>
          </a:p>
          <a:p>
            <a:pPr algn="ctr">
              <a:lnSpc>
                <a:spcPts val="5181"/>
              </a:lnSpc>
            </a:pPr>
            <a:r>
              <a:rPr lang="en-US" sz="3700" b="1">
                <a:solidFill>
                  <a:srgbClr val="000000"/>
                </a:solidFill>
                <a:latin typeface="Canva Sans Bold"/>
                <a:ea typeface="Canva Sans Bold"/>
                <a:cs typeface="Canva Sans Bold"/>
                <a:sym typeface="Canva Sans Bold"/>
              </a:rPr>
              <a:t>Data Collection &amp; Preprocessing</a:t>
            </a:r>
          </a:p>
          <a:p>
            <a:pPr marL="798990" lvl="1" indent="-399495" algn="l">
              <a:lnSpc>
                <a:spcPts val="5181"/>
              </a:lnSpc>
              <a:buFont typeface="Arial"/>
              <a:buChar char="•"/>
            </a:pPr>
            <a:r>
              <a:rPr lang="en-US" sz="3700">
                <a:solidFill>
                  <a:srgbClr val="000000"/>
                </a:solidFill>
                <a:latin typeface="Canva Sans"/>
                <a:ea typeface="Canva Sans"/>
                <a:cs typeface="Canva Sans"/>
                <a:sym typeface="Canva Sans"/>
              </a:rPr>
              <a:t>Initial Data Check</a:t>
            </a:r>
          </a:p>
          <a:p>
            <a:pPr marL="1597980" lvl="2" indent="-532660" algn="l">
              <a:lnSpc>
                <a:spcPts val="5181"/>
              </a:lnSpc>
              <a:buFont typeface="Arial"/>
              <a:buChar char="⚬"/>
            </a:pPr>
            <a:r>
              <a:rPr lang="en-US" sz="3700">
                <a:solidFill>
                  <a:srgbClr val="000000"/>
                </a:solidFill>
                <a:latin typeface="Canva Sans"/>
                <a:ea typeface="Canva Sans"/>
                <a:cs typeface="Canva Sans"/>
                <a:sym typeface="Canva Sans"/>
              </a:rPr>
              <a:t>We began by reviewing 9 tables in the dataset.</a:t>
            </a:r>
          </a:p>
          <a:p>
            <a:pPr marL="1597980" lvl="2" indent="-532660" algn="l">
              <a:lnSpc>
                <a:spcPts val="5181"/>
              </a:lnSpc>
              <a:buFont typeface="Arial"/>
              <a:buChar char="⚬"/>
            </a:pPr>
            <a:r>
              <a:rPr lang="en-US" sz="3700">
                <a:solidFill>
                  <a:srgbClr val="000000"/>
                </a:solidFill>
                <a:latin typeface="Canva Sans"/>
                <a:ea typeface="Canva Sans"/>
                <a:cs typeface="Canva Sans"/>
                <a:sym typeface="Canva Sans"/>
              </a:rPr>
              <a:t>The Plant table was the key table and used as the primary table for a left join with other tables.</a:t>
            </a:r>
          </a:p>
          <a:p>
            <a:pPr marL="798990" lvl="1" indent="-399495" algn="l">
              <a:lnSpc>
                <a:spcPts val="5181"/>
              </a:lnSpc>
              <a:buFont typeface="Arial"/>
              <a:buChar char="•"/>
            </a:pPr>
            <a:r>
              <a:rPr lang="en-US" sz="3700">
                <a:solidFill>
                  <a:srgbClr val="000000"/>
                </a:solidFill>
                <a:latin typeface="Canva Sans"/>
                <a:ea typeface="Canva Sans"/>
                <a:cs typeface="Canva Sans"/>
                <a:sym typeface="Canva Sans"/>
              </a:rPr>
              <a:t>Data Cleaning</a:t>
            </a:r>
          </a:p>
          <a:p>
            <a:pPr marL="1597980" lvl="2" indent="-532660" algn="l">
              <a:lnSpc>
                <a:spcPts val="5181"/>
              </a:lnSpc>
              <a:buFont typeface="Arial"/>
              <a:buChar char="⚬"/>
            </a:pPr>
            <a:r>
              <a:rPr lang="en-US" sz="3700">
                <a:solidFill>
                  <a:srgbClr val="000000"/>
                </a:solidFill>
                <a:latin typeface="Canva Sans"/>
                <a:ea typeface="Canva Sans"/>
                <a:cs typeface="Canva Sans"/>
                <a:sym typeface="Canva Sans"/>
              </a:rPr>
              <a:t>Identified 190 missing values, which were replaced with 0 to ensure completeness.</a:t>
            </a:r>
          </a:p>
          <a:p>
            <a:pPr marL="1597980" lvl="2" indent="-532660" algn="l">
              <a:lnSpc>
                <a:spcPts val="5181"/>
              </a:lnSpc>
              <a:buFont typeface="Arial"/>
              <a:buChar char="⚬"/>
            </a:pPr>
            <a:r>
              <a:rPr lang="en-US" sz="3700">
                <a:solidFill>
                  <a:srgbClr val="000000"/>
                </a:solidFill>
                <a:latin typeface="Canva Sans"/>
                <a:ea typeface="Canva Sans"/>
                <a:cs typeface="Canva Sans"/>
                <a:sym typeface="Canva Sans"/>
              </a:rPr>
              <a:t>For the Zone column, we clustered the values in ranges by combining inconsistent data from both the Plant and Hardiness tables to make it uniform.</a:t>
            </a:r>
          </a:p>
          <a:p>
            <a:pPr marL="798990" lvl="1" indent="-399495" algn="l">
              <a:lnSpc>
                <a:spcPts val="5181"/>
              </a:lnSpc>
              <a:buFont typeface="Arial"/>
              <a:buChar char="•"/>
            </a:pPr>
            <a:r>
              <a:rPr lang="en-US" sz="3700">
                <a:solidFill>
                  <a:srgbClr val="000000"/>
                </a:solidFill>
                <a:latin typeface="Canva Sans"/>
                <a:ea typeface="Canva Sans"/>
                <a:cs typeface="Canva Sans"/>
                <a:sym typeface="Canva Sans"/>
              </a:rPr>
              <a:t>Data Preprocessing</a:t>
            </a:r>
          </a:p>
          <a:p>
            <a:pPr marL="1597980" lvl="2" indent="-532660" algn="l">
              <a:lnSpc>
                <a:spcPts val="5181"/>
              </a:lnSpc>
              <a:buFont typeface="Arial"/>
              <a:buChar char="⚬"/>
            </a:pPr>
            <a:r>
              <a:rPr lang="en-US" sz="3700">
                <a:solidFill>
                  <a:srgbClr val="000000"/>
                </a:solidFill>
                <a:latin typeface="Canva Sans"/>
                <a:ea typeface="Canva Sans"/>
                <a:cs typeface="Canva Sans"/>
                <a:sym typeface="Canva Sans"/>
              </a:rPr>
              <a:t>Cleaned and formatted data for consistency.</a:t>
            </a:r>
          </a:p>
          <a:p>
            <a:pPr algn="l">
              <a:lnSpc>
                <a:spcPts val="5181"/>
              </a:lnSpc>
            </a:pPr>
            <a:endParaRPr lang="en-US" sz="3700">
              <a:solidFill>
                <a:srgbClr val="000000"/>
              </a:solidFill>
              <a:latin typeface="Canva Sans"/>
              <a:ea typeface="Canva Sans"/>
              <a:cs typeface="Canva Sans"/>
              <a:sym typeface="Canva Sans"/>
            </a:endParaRPr>
          </a:p>
          <a:p>
            <a:pPr algn="l">
              <a:lnSpc>
                <a:spcPts val="5181"/>
              </a:lnSpc>
            </a:pPr>
            <a:endParaRPr lang="en-US" sz="3700">
              <a:solidFill>
                <a:srgbClr val="000000"/>
              </a:solidFill>
              <a:latin typeface="Canva Sans"/>
              <a:ea typeface="Canva Sans"/>
              <a:cs typeface="Canva Sans"/>
              <a:sym typeface="Canva Sans"/>
            </a:endParaRPr>
          </a:p>
          <a:p>
            <a:pPr algn="ctr">
              <a:lnSpc>
                <a:spcPts val="16684"/>
              </a:lnSpc>
            </a:pPr>
            <a:endParaRPr lang="en-US" sz="3700">
              <a:solidFill>
                <a:srgbClr val="000000"/>
              </a:solidFill>
              <a:latin typeface="Canva Sans"/>
              <a:ea typeface="Canva Sans"/>
              <a:cs typeface="Canva Sans"/>
              <a:sym typeface="Canva Sans"/>
            </a:endParaRPr>
          </a:p>
          <a:p>
            <a:pPr algn="ctr">
              <a:lnSpc>
                <a:spcPts val="16684"/>
              </a:lnSpc>
            </a:pPr>
            <a:endParaRPr lang="en-US" sz="3700">
              <a:solidFill>
                <a:srgbClr val="000000"/>
              </a:solidFill>
              <a:latin typeface="Canva Sans"/>
              <a:ea typeface="Canva Sans"/>
              <a:cs typeface="Canva Sans"/>
              <a:sym typeface="Canva Sans"/>
            </a:endParaRPr>
          </a:p>
          <a:p>
            <a:pPr algn="ctr">
              <a:lnSpc>
                <a:spcPts val="16684"/>
              </a:lnSpc>
            </a:pPr>
            <a:r>
              <a:rPr lang="en-US" sz="11917" b="1">
                <a:solidFill>
                  <a:srgbClr val="000000"/>
                </a:solidFill>
                <a:latin typeface="Canva Sans Bold"/>
                <a:ea typeface="Canva Sans Bold"/>
                <a:cs typeface="Canva Sans Bold"/>
                <a:sym typeface="Canva Sans Bold"/>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57150"/>
            <a:ext cx="17899401" cy="11639316"/>
          </a:xfrm>
          <a:prstGeom prst="rect">
            <a:avLst/>
          </a:prstGeom>
        </p:spPr>
        <p:txBody>
          <a:bodyPr lIns="0" tIns="0" rIns="0" bIns="0" rtlCol="0" anchor="t">
            <a:spAutoFit/>
          </a:bodyPr>
          <a:lstStyle/>
          <a:p>
            <a:pPr algn="ctr">
              <a:lnSpc>
                <a:spcPts val="4341"/>
              </a:lnSpc>
            </a:pPr>
            <a:endParaRPr/>
          </a:p>
          <a:p>
            <a:pPr algn="ctr">
              <a:lnSpc>
                <a:spcPts val="4341"/>
              </a:lnSpc>
            </a:pPr>
            <a:endParaRPr/>
          </a:p>
          <a:p>
            <a:pPr algn="ctr">
              <a:lnSpc>
                <a:spcPts val="4341"/>
              </a:lnSpc>
            </a:pPr>
            <a:r>
              <a:rPr lang="en-US" sz="3100" b="1">
                <a:solidFill>
                  <a:srgbClr val="000000"/>
                </a:solidFill>
                <a:latin typeface="Canva Sans Bold"/>
                <a:ea typeface="Canva Sans Bold"/>
                <a:cs typeface="Canva Sans Bold"/>
                <a:sym typeface="Canva Sans Bold"/>
              </a:rPr>
              <a:t>Exploratory Data Analysis (EDA)</a:t>
            </a:r>
          </a:p>
          <a:p>
            <a:pPr algn="ctr">
              <a:lnSpc>
                <a:spcPts val="4341"/>
              </a:lnSpc>
            </a:pPr>
            <a:endParaRPr lang="en-US" sz="3100" b="1">
              <a:solidFill>
                <a:srgbClr val="000000"/>
              </a:solidFill>
              <a:latin typeface="Canva Sans Bold"/>
              <a:ea typeface="Canva Sans Bold"/>
              <a:cs typeface="Canva Sans Bold"/>
              <a:sym typeface="Canva Sans Bold"/>
            </a:endParaRPr>
          </a:p>
          <a:p>
            <a:pPr marL="669453" lvl="1" indent="-334727" algn="l">
              <a:lnSpc>
                <a:spcPts val="4341"/>
              </a:lnSpc>
              <a:buFont typeface="Arial"/>
              <a:buChar char="•"/>
            </a:pPr>
            <a:r>
              <a:rPr lang="en-US" sz="3100" b="1">
                <a:solidFill>
                  <a:srgbClr val="000000"/>
                </a:solidFill>
                <a:latin typeface="Canva Sans Bold"/>
                <a:ea typeface="Canva Sans Bold"/>
                <a:cs typeface="Canva Sans Bold"/>
                <a:sym typeface="Canva Sans Bold"/>
              </a:rPr>
              <a:t>Understand Data</a:t>
            </a:r>
            <a:r>
              <a:rPr lang="en-US" sz="3100">
                <a:solidFill>
                  <a:srgbClr val="000000"/>
                </a:solidFill>
                <a:latin typeface="Canva Sans"/>
                <a:ea typeface="Canva Sans"/>
                <a:cs typeface="Canva Sans"/>
                <a:sym typeface="Canva Sans"/>
              </a:rPr>
              <a:t>: Review structure, types, and distributions using summaries and visualizations.</a:t>
            </a:r>
          </a:p>
          <a:p>
            <a:pPr marL="669453" lvl="1" indent="-334727" algn="l">
              <a:lnSpc>
                <a:spcPts val="4341"/>
              </a:lnSpc>
              <a:buFont typeface="Arial"/>
              <a:buChar char="•"/>
            </a:pPr>
            <a:r>
              <a:rPr lang="en-US" sz="3100" b="1">
                <a:solidFill>
                  <a:srgbClr val="000000"/>
                </a:solidFill>
                <a:latin typeface="Canva Sans Bold"/>
                <a:ea typeface="Canva Sans Bold"/>
                <a:cs typeface="Canva Sans Bold"/>
                <a:sym typeface="Canva Sans Bold"/>
              </a:rPr>
              <a:t>Univariate Analysis</a:t>
            </a:r>
            <a:r>
              <a:rPr lang="en-US" sz="3100">
                <a:solidFill>
                  <a:srgbClr val="000000"/>
                </a:solidFill>
                <a:latin typeface="Canva Sans"/>
                <a:ea typeface="Canva Sans"/>
                <a:cs typeface="Canva Sans"/>
                <a:sym typeface="Canva Sans"/>
              </a:rPr>
              <a:t>: Analyze individual variables for patterns and distributions.</a:t>
            </a:r>
          </a:p>
          <a:p>
            <a:pPr marL="669453" lvl="1" indent="-334727" algn="l">
              <a:lnSpc>
                <a:spcPts val="4341"/>
              </a:lnSpc>
              <a:buFont typeface="Arial"/>
              <a:buChar char="•"/>
            </a:pPr>
            <a:r>
              <a:rPr lang="en-US" sz="3100" b="1">
                <a:solidFill>
                  <a:srgbClr val="000000"/>
                </a:solidFill>
                <a:latin typeface="Canva Sans Bold"/>
                <a:ea typeface="Canva Sans Bold"/>
                <a:cs typeface="Canva Sans Bold"/>
                <a:sym typeface="Canva Sans Bold"/>
              </a:rPr>
              <a:t>Bivariate/Multivariate Analysis</a:t>
            </a:r>
            <a:r>
              <a:rPr lang="en-US" sz="3100">
                <a:solidFill>
                  <a:srgbClr val="000000"/>
                </a:solidFill>
                <a:latin typeface="Canva Sans"/>
                <a:ea typeface="Canva Sans"/>
                <a:cs typeface="Canva Sans"/>
                <a:sym typeface="Canva Sans"/>
              </a:rPr>
              <a:t>: Explore relationships between variables using correlation, scatter plots, and heatmaps.</a:t>
            </a:r>
          </a:p>
          <a:p>
            <a:pPr marL="669453" lvl="1" indent="-334727" algn="l">
              <a:lnSpc>
                <a:spcPts val="4341"/>
              </a:lnSpc>
              <a:buFont typeface="Arial"/>
              <a:buChar char="•"/>
            </a:pPr>
            <a:r>
              <a:rPr lang="en-US" sz="3100" b="1">
                <a:solidFill>
                  <a:srgbClr val="000000"/>
                </a:solidFill>
                <a:latin typeface="Canva Sans Bold"/>
                <a:ea typeface="Canva Sans Bold"/>
                <a:cs typeface="Canva Sans Bold"/>
                <a:sym typeface="Canva Sans Bold"/>
              </a:rPr>
              <a:t>Hypothesize Insights:</a:t>
            </a:r>
            <a:r>
              <a:rPr lang="en-US" sz="3100">
                <a:solidFill>
                  <a:srgbClr val="000000"/>
                </a:solidFill>
                <a:latin typeface="Canva Sans"/>
                <a:ea typeface="Canva Sans"/>
                <a:cs typeface="Canva Sans"/>
                <a:sym typeface="Canva Sans"/>
              </a:rPr>
              <a:t> Identify trends, patterns, and anomalies to guide further analysis.</a:t>
            </a:r>
          </a:p>
          <a:p>
            <a:pPr algn="ctr">
              <a:lnSpc>
                <a:spcPts val="16684"/>
              </a:lnSpc>
            </a:pPr>
            <a:endParaRPr lang="en-US" sz="3100">
              <a:solidFill>
                <a:srgbClr val="000000"/>
              </a:solidFill>
              <a:latin typeface="Canva Sans"/>
              <a:ea typeface="Canva Sans"/>
              <a:cs typeface="Canva Sans"/>
              <a:sym typeface="Canva Sans"/>
            </a:endParaRPr>
          </a:p>
          <a:p>
            <a:pPr algn="ctr">
              <a:lnSpc>
                <a:spcPts val="16684"/>
              </a:lnSpc>
            </a:pPr>
            <a:endParaRPr lang="en-US" sz="3100">
              <a:solidFill>
                <a:srgbClr val="000000"/>
              </a:solidFill>
              <a:latin typeface="Canva Sans"/>
              <a:ea typeface="Canva Sans"/>
              <a:cs typeface="Canva Sans"/>
              <a:sym typeface="Canva Sans"/>
            </a:endParaRPr>
          </a:p>
          <a:p>
            <a:pPr algn="ctr">
              <a:lnSpc>
                <a:spcPts val="16684"/>
              </a:lnSpc>
            </a:pPr>
            <a:r>
              <a:rPr lang="en-US" sz="11917" b="1">
                <a:solidFill>
                  <a:srgbClr val="000000"/>
                </a:solidFill>
                <a:latin typeface="Canva Sans Bold"/>
                <a:ea typeface="Canva Sans Bold"/>
                <a:cs typeface="Canva Sans Bold"/>
                <a:sym typeface="Canva Sans Bold"/>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47666" y="572128"/>
            <a:ext cx="6259503" cy="6058366"/>
          </a:xfrm>
          <a:prstGeom prst="rect">
            <a:avLst/>
          </a:prstGeom>
        </p:spPr>
        <p:txBody>
          <a:bodyPr lIns="0" tIns="0" rIns="0" bIns="0" rtlCol="0" anchor="t">
            <a:spAutoFit/>
          </a:bodyPr>
          <a:lstStyle/>
          <a:p>
            <a:pPr algn="ctr">
              <a:lnSpc>
                <a:spcPts val="4838"/>
              </a:lnSpc>
            </a:pPr>
            <a:r>
              <a:rPr lang="en-US" sz="3455" b="1">
                <a:solidFill>
                  <a:srgbClr val="000000"/>
                </a:solidFill>
                <a:latin typeface="Canva Sans Bold"/>
                <a:ea typeface="Canva Sans Bold"/>
                <a:cs typeface="Canva Sans Bold"/>
                <a:sym typeface="Canva Sans Bold"/>
              </a:rPr>
              <a:t>Input Variable :   </a:t>
            </a:r>
            <a:r>
              <a:rPr lang="en-US" sz="3455">
                <a:solidFill>
                  <a:srgbClr val="000000"/>
                </a:solidFill>
                <a:latin typeface="Canva Sans"/>
                <a:ea typeface="Canva Sans"/>
                <a:cs typeface="Canva Sans"/>
                <a:sym typeface="Canva Sans"/>
              </a:rPr>
              <a:t>PlantName , </a:t>
            </a:r>
          </a:p>
          <a:p>
            <a:pPr algn="ctr">
              <a:lnSpc>
                <a:spcPts val="4838"/>
              </a:lnSpc>
            </a:pPr>
            <a:r>
              <a:rPr lang="en-US" sz="3455">
                <a:solidFill>
                  <a:srgbClr val="000000"/>
                </a:solidFill>
                <a:latin typeface="Canva Sans"/>
                <a:ea typeface="Canva Sans"/>
                <a:cs typeface="Canva Sans"/>
                <a:sym typeface="Canva Sans"/>
              </a:rPr>
              <a:t>SoilType, </a:t>
            </a:r>
          </a:p>
          <a:p>
            <a:pPr algn="ctr">
              <a:lnSpc>
                <a:spcPts val="4838"/>
              </a:lnSpc>
            </a:pPr>
            <a:r>
              <a:rPr lang="en-US" sz="3455">
                <a:solidFill>
                  <a:srgbClr val="000000"/>
                </a:solidFill>
                <a:latin typeface="Canva Sans"/>
                <a:ea typeface="Canva Sans"/>
                <a:cs typeface="Canva Sans"/>
                <a:sym typeface="Canva Sans"/>
              </a:rPr>
              <a:t>UnifiedZone, </a:t>
            </a:r>
          </a:p>
          <a:p>
            <a:pPr algn="ctr">
              <a:lnSpc>
                <a:spcPts val="4838"/>
              </a:lnSpc>
            </a:pPr>
            <a:r>
              <a:rPr lang="en-US" sz="3455">
                <a:solidFill>
                  <a:srgbClr val="000000"/>
                </a:solidFill>
                <a:latin typeface="Canva Sans"/>
                <a:ea typeface="Canva Sans"/>
                <a:cs typeface="Canva Sans"/>
                <a:sym typeface="Canva Sans"/>
              </a:rPr>
              <a:t>TemperatureStartRange,  </a:t>
            </a:r>
          </a:p>
          <a:p>
            <a:pPr algn="ctr">
              <a:lnSpc>
                <a:spcPts val="4838"/>
              </a:lnSpc>
            </a:pPr>
            <a:r>
              <a:rPr lang="en-US" sz="3455">
                <a:solidFill>
                  <a:srgbClr val="000000"/>
                </a:solidFill>
                <a:latin typeface="Canva Sans"/>
                <a:ea typeface="Canva Sans"/>
                <a:cs typeface="Canva Sans"/>
                <a:sym typeface="Canva Sans"/>
              </a:rPr>
              <a:t>TemperatureEndRange, </a:t>
            </a:r>
          </a:p>
          <a:p>
            <a:pPr algn="ctr">
              <a:lnSpc>
                <a:spcPts val="4838"/>
              </a:lnSpc>
            </a:pPr>
            <a:r>
              <a:rPr lang="en-US" sz="3455">
                <a:solidFill>
                  <a:srgbClr val="000000"/>
                </a:solidFill>
                <a:latin typeface="Canva Sans"/>
                <a:ea typeface="Canva Sans"/>
                <a:cs typeface="Canva Sans"/>
                <a:sym typeface="Canva Sans"/>
              </a:rPr>
              <a:t>SoilTexture, </a:t>
            </a:r>
          </a:p>
          <a:p>
            <a:pPr algn="ctr">
              <a:lnSpc>
                <a:spcPts val="4838"/>
              </a:lnSpc>
            </a:pPr>
            <a:r>
              <a:rPr lang="en-US" sz="3455">
                <a:solidFill>
                  <a:srgbClr val="000000"/>
                </a:solidFill>
                <a:latin typeface="Canva Sans"/>
                <a:ea typeface="Canva Sans"/>
                <a:cs typeface="Canva Sans"/>
                <a:sym typeface="Canva Sans"/>
              </a:rPr>
              <a:t>Classification(Humidity), </a:t>
            </a:r>
          </a:p>
          <a:p>
            <a:pPr algn="ctr">
              <a:lnSpc>
                <a:spcPts val="4838"/>
              </a:lnSpc>
            </a:pPr>
            <a:r>
              <a:rPr lang="en-US" sz="3455">
                <a:solidFill>
                  <a:srgbClr val="000000"/>
                </a:solidFill>
                <a:latin typeface="Canva Sans"/>
                <a:ea typeface="Canva Sans"/>
                <a:cs typeface="Canva Sans"/>
                <a:sym typeface="Canva Sans"/>
              </a:rPr>
              <a:t>OrganicMatterContent,  </a:t>
            </a:r>
          </a:p>
          <a:p>
            <a:pPr algn="ctr">
              <a:lnSpc>
                <a:spcPts val="4838"/>
              </a:lnSpc>
            </a:pPr>
            <a:r>
              <a:rPr lang="en-US" sz="3455">
                <a:solidFill>
                  <a:srgbClr val="000000"/>
                </a:solidFill>
                <a:latin typeface="Canva Sans"/>
                <a:ea typeface="Canva Sans"/>
                <a:cs typeface="Canva Sans"/>
                <a:sym typeface="Canva Sans"/>
              </a:rPr>
              <a:t>SalinityLevel , </a:t>
            </a:r>
          </a:p>
          <a:p>
            <a:pPr algn="ctr">
              <a:lnSpc>
                <a:spcPts val="4838"/>
              </a:lnSpc>
            </a:pPr>
            <a:r>
              <a:rPr lang="en-US" sz="3455">
                <a:solidFill>
                  <a:srgbClr val="000000"/>
                </a:solidFill>
                <a:latin typeface="Canva Sans"/>
                <a:ea typeface="Canva Sans"/>
                <a:cs typeface="Canva Sans"/>
                <a:sym typeface="Canva Sans"/>
              </a:rPr>
              <a:t>Classification_Salinity</a:t>
            </a:r>
          </a:p>
        </p:txBody>
      </p:sp>
      <p:sp>
        <p:nvSpPr>
          <p:cNvPr id="3" name="TextBox 3"/>
          <p:cNvSpPr txBox="1"/>
          <p:nvPr/>
        </p:nvSpPr>
        <p:spPr>
          <a:xfrm>
            <a:off x="3898708" y="8208149"/>
            <a:ext cx="8139261" cy="778456"/>
          </a:xfrm>
          <a:prstGeom prst="rect">
            <a:avLst/>
          </a:prstGeom>
        </p:spPr>
        <p:txBody>
          <a:bodyPr lIns="0" tIns="0" rIns="0" bIns="0" rtlCol="0" anchor="t">
            <a:spAutoFit/>
          </a:bodyPr>
          <a:lstStyle/>
          <a:p>
            <a:pPr algn="ctr">
              <a:lnSpc>
                <a:spcPts val="6442"/>
              </a:lnSpc>
            </a:pPr>
            <a:r>
              <a:rPr lang="en-US" sz="4602" b="1">
                <a:solidFill>
                  <a:srgbClr val="000000"/>
                </a:solidFill>
                <a:latin typeface="Canva Sans Bold"/>
                <a:ea typeface="Canva Sans Bold"/>
                <a:cs typeface="Canva Sans Bold"/>
                <a:sym typeface="Canva Sans Bold"/>
              </a:rPr>
              <a:t>Output Variable :   </a:t>
            </a:r>
            <a:r>
              <a:rPr lang="en-US" sz="4602">
                <a:solidFill>
                  <a:srgbClr val="000000"/>
                </a:solidFill>
                <a:latin typeface="Canva Sans"/>
                <a:ea typeface="Canva Sans"/>
                <a:cs typeface="Canva Sans"/>
                <a:sym typeface="Canva Sans"/>
              </a:rPr>
              <a:t>PlantType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9850" y="3757823"/>
            <a:ext cx="11630525" cy="1385677"/>
          </a:xfrm>
          <a:prstGeom prst="rect">
            <a:avLst/>
          </a:prstGeom>
        </p:spPr>
        <p:txBody>
          <a:bodyPr lIns="0" tIns="0" rIns="0" bIns="0" rtlCol="0" anchor="t">
            <a:spAutoFit/>
          </a:bodyPr>
          <a:lstStyle/>
          <a:p>
            <a:pPr algn="l">
              <a:lnSpc>
                <a:spcPts val="10922"/>
              </a:lnSpc>
            </a:pPr>
            <a:r>
              <a:rPr lang="en-US" sz="9255" b="1">
                <a:solidFill>
                  <a:srgbClr val="000000"/>
                </a:solidFill>
                <a:latin typeface="Inter Bold"/>
                <a:ea typeface="Inter Bold"/>
                <a:cs typeface="Inter Bold"/>
                <a:sym typeface="Inter Bold"/>
              </a:rPr>
              <a:t>PREDICTIVE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647" y="428425"/>
            <a:ext cx="8775353" cy="7476145"/>
          </a:xfrm>
          <a:custGeom>
            <a:avLst/>
            <a:gdLst/>
            <a:ahLst/>
            <a:cxnLst/>
            <a:rect l="l" t="t" r="r" b="b"/>
            <a:pathLst>
              <a:path w="8775353" h="7476145">
                <a:moveTo>
                  <a:pt x="0" y="0"/>
                </a:moveTo>
                <a:lnTo>
                  <a:pt x="8775353" y="0"/>
                </a:lnTo>
                <a:lnTo>
                  <a:pt x="8775353" y="7476145"/>
                </a:lnTo>
                <a:lnTo>
                  <a:pt x="0" y="7476145"/>
                </a:lnTo>
                <a:lnTo>
                  <a:pt x="0" y="0"/>
                </a:lnTo>
                <a:close/>
              </a:path>
            </a:pathLst>
          </a:custGeom>
          <a:blipFill>
            <a:blip r:embed="rId2"/>
            <a:stretch>
              <a:fillRect/>
            </a:stretch>
          </a:blipFill>
        </p:spPr>
        <p:txBody>
          <a:bodyPr/>
          <a:lstStyle/>
          <a:p>
            <a:endParaRPr lang="en-US"/>
          </a:p>
        </p:txBody>
      </p:sp>
      <p:sp>
        <p:nvSpPr>
          <p:cNvPr id="3" name="Freeform 3"/>
          <p:cNvSpPr/>
          <p:nvPr/>
        </p:nvSpPr>
        <p:spPr>
          <a:xfrm>
            <a:off x="368647" y="8270911"/>
            <a:ext cx="17206474" cy="387146"/>
          </a:xfrm>
          <a:custGeom>
            <a:avLst/>
            <a:gdLst/>
            <a:ahLst/>
            <a:cxnLst/>
            <a:rect l="l" t="t" r="r" b="b"/>
            <a:pathLst>
              <a:path w="17206474" h="387146">
                <a:moveTo>
                  <a:pt x="0" y="0"/>
                </a:moveTo>
                <a:lnTo>
                  <a:pt x="17206474" y="0"/>
                </a:lnTo>
                <a:lnTo>
                  <a:pt x="17206474" y="387146"/>
                </a:lnTo>
                <a:lnTo>
                  <a:pt x="0" y="38714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9726695" y="447475"/>
            <a:ext cx="8130799" cy="2271380"/>
          </a:xfrm>
          <a:prstGeom prst="rect">
            <a:avLst/>
          </a:prstGeom>
        </p:spPr>
        <p:txBody>
          <a:bodyPr lIns="0" tIns="0" rIns="0" bIns="0" rtlCol="0" anchor="t">
            <a:spAutoFit/>
          </a:bodyPr>
          <a:lstStyle/>
          <a:p>
            <a:pPr algn="l">
              <a:lnSpc>
                <a:spcPts val="8979"/>
              </a:lnSpc>
            </a:pPr>
            <a:r>
              <a:rPr lang="en-US" sz="7609" b="1">
                <a:solidFill>
                  <a:srgbClr val="000000"/>
                </a:solidFill>
                <a:latin typeface="Inter Bold"/>
                <a:ea typeface="Inter Bold"/>
                <a:cs typeface="Inter Bold"/>
                <a:sym typeface="Inter Bold"/>
              </a:rPr>
              <a:t>Random  </a:t>
            </a:r>
          </a:p>
          <a:p>
            <a:pPr algn="l">
              <a:lnSpc>
                <a:spcPts val="8979"/>
              </a:lnSpc>
            </a:pPr>
            <a:r>
              <a:rPr lang="en-US" sz="7609" b="1">
                <a:solidFill>
                  <a:srgbClr val="000000"/>
                </a:solidFill>
                <a:latin typeface="Inter Bold"/>
                <a:ea typeface="Inter Bold"/>
                <a:cs typeface="Inter Bold"/>
                <a:sym typeface="Inter Bold"/>
              </a:rPr>
              <a:t>Forest Model  </a:t>
            </a:r>
          </a:p>
        </p:txBody>
      </p:sp>
      <p:sp>
        <p:nvSpPr>
          <p:cNvPr id="5" name="TextBox 5"/>
          <p:cNvSpPr txBox="1"/>
          <p:nvPr/>
        </p:nvSpPr>
        <p:spPr>
          <a:xfrm>
            <a:off x="9726695" y="2652180"/>
            <a:ext cx="351070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Accuracy = 80%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TotalTime>
  <Words>963</Words>
  <Application>Microsoft Macintosh PowerPoint</Application>
  <PresentationFormat>Custom</PresentationFormat>
  <Paragraphs>153</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Inter Bold</vt:lpstr>
      <vt:lpstr>Calibri</vt:lpstr>
      <vt:lpstr>Canva Sans</vt:lpstr>
      <vt:lpstr>Open Sans Bold</vt:lpstr>
      <vt:lpstr>Open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Mahima Advilkar</dc:title>
  <cp:lastModifiedBy>Office</cp:lastModifiedBy>
  <cp:revision>2</cp:revision>
  <dcterms:created xsi:type="dcterms:W3CDTF">2006-08-16T00:00:00Z</dcterms:created>
  <dcterms:modified xsi:type="dcterms:W3CDTF">2024-11-25T01:50:38Z</dcterms:modified>
  <dc:identifier>DAGWrcAh6Uc</dc:identifier>
</cp:coreProperties>
</file>